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774" r:id="rId2"/>
  </p:sldMasterIdLst>
  <p:notesMasterIdLst>
    <p:notesMasterId r:id="rId22"/>
  </p:notesMasterIdLst>
  <p:handoutMasterIdLst>
    <p:handoutMasterId r:id="rId23"/>
  </p:handoutMasterIdLst>
  <p:sldIdLst>
    <p:sldId id="256" r:id="rId3"/>
    <p:sldId id="257" r:id="rId4"/>
    <p:sldId id="259" r:id="rId5"/>
    <p:sldId id="275" r:id="rId6"/>
    <p:sldId id="262" r:id="rId7"/>
    <p:sldId id="260" r:id="rId8"/>
    <p:sldId id="261" r:id="rId9"/>
    <p:sldId id="263" r:id="rId10"/>
    <p:sldId id="267" r:id="rId11"/>
    <p:sldId id="264" r:id="rId12"/>
    <p:sldId id="277" r:id="rId13"/>
    <p:sldId id="282" r:id="rId14"/>
    <p:sldId id="269" r:id="rId15"/>
    <p:sldId id="268" r:id="rId16"/>
    <p:sldId id="283" r:id="rId17"/>
    <p:sldId id="271" r:id="rId18"/>
    <p:sldId id="273" r:id="rId19"/>
    <p:sldId id="284" r:id="rId20"/>
    <p:sldId id="278" r:id="rId2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risnik" initials="K" lastIdx="2" clrIdx="0"/>
  <p:cmAuthor id="1" name="Mirjana Knezevic" initials="MK" lastIdx="1" clrIdx="1"/>
  <p:cmAuthor id="2" name="Milena Radomirovic" initials="MR" lastIdx="23" clrIdx="2"/>
  <p:cmAuthor id="3" name="Damir Kucevic" initials="DK" lastIdx="3" clrIdx="3">
    <p:extLst>
      <p:ext uri="{19B8F6BF-5375-455C-9EA6-DF929625EA0E}">
        <p15:presenceInfo xmlns:p15="http://schemas.microsoft.com/office/powerpoint/2012/main" userId="49f282bdc201cc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310" autoAdjust="0"/>
  </p:normalViewPr>
  <p:slideViewPr>
    <p:cSldViewPr>
      <p:cViewPr varScale="1">
        <p:scale>
          <a:sx n="81" d="100"/>
          <a:sy n="81" d="100"/>
        </p:scale>
        <p:origin x="8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r Kucevic" userId="49f282bdc201cc1a" providerId="LiveId" clId="{D172AFE7-C0CF-46DC-BF4E-8CF88D9CB7B6}"/>
    <pc:docChg chg="modSld">
      <pc:chgData name="Damir Kucevic" userId="49f282bdc201cc1a" providerId="LiveId" clId="{D172AFE7-C0CF-46DC-BF4E-8CF88D9CB7B6}" dt="2025-12-07T19:12:10.213" v="84" actId="20577"/>
      <pc:docMkLst>
        <pc:docMk/>
      </pc:docMkLst>
      <pc:sldChg chg="modSp mod">
        <pc:chgData name="Damir Kucevic" userId="49f282bdc201cc1a" providerId="LiveId" clId="{D172AFE7-C0CF-46DC-BF4E-8CF88D9CB7B6}" dt="2025-12-07T19:12:10.213" v="84" actId="20577"/>
        <pc:sldMkLst>
          <pc:docMk/>
          <pc:sldMk cId="1704473232" sldId="263"/>
        </pc:sldMkLst>
        <pc:spChg chg="mod">
          <ac:chgData name="Damir Kucevic" userId="49f282bdc201cc1a" providerId="LiveId" clId="{D172AFE7-C0CF-46DC-BF4E-8CF88D9CB7B6}" dt="2025-12-07T19:12:10.213" v="84" actId="20577"/>
          <ac:spMkLst>
            <pc:docMk/>
            <pc:sldMk cId="1704473232" sldId="263"/>
            <ac:spMk id="3" creationId="{ECDE529B-766F-4481-821E-386F21BF3AC4}"/>
          </ac:spMkLst>
        </pc:spChg>
      </pc:sldChg>
      <pc:sldChg chg="modSp mod">
        <pc:chgData name="Damir Kucevic" userId="49f282bdc201cc1a" providerId="LiveId" clId="{D172AFE7-C0CF-46DC-BF4E-8CF88D9CB7B6}" dt="2025-12-07T19:10:58.839" v="21" actId="27918"/>
        <pc:sldMkLst>
          <pc:docMk/>
          <pc:sldMk cId="1736164395" sldId="277"/>
        </pc:sldMkLst>
        <pc:graphicFrameChg chg="mod">
          <ac:chgData name="Damir Kucevic" userId="49f282bdc201cc1a" providerId="LiveId" clId="{D172AFE7-C0CF-46DC-BF4E-8CF88D9CB7B6}" dt="2025-12-07T19:10:32.330" v="19" actId="6549"/>
          <ac:graphicFrameMkLst>
            <pc:docMk/>
            <pc:sldMk cId="1736164395" sldId="277"/>
            <ac:graphicFrameMk id="7" creationId="{EE93C932-1470-7479-0771-2DE41ECDC4A6}"/>
          </ac:graphicFrameMkLst>
        </pc:graphicFrameChg>
      </pc:sldChg>
      <pc:sldChg chg="mod">
        <pc:chgData name="Damir Kucevic" userId="49f282bdc201cc1a" providerId="LiveId" clId="{D172AFE7-C0CF-46DC-BF4E-8CF88D9CB7B6}" dt="2025-12-07T19:09:25.771" v="12" actId="27918"/>
        <pc:sldMkLst>
          <pc:docMk/>
          <pc:sldMk cId="1587545893" sldId="28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G:\Gradjanski%20budzet%20primeri\gradjanski-budzet-pite-format%20NC%20250118.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ujovic\Desktop\Bud&#382;et%202020\Javna%20rasprava%202020\Prilog%202%20-%20Pomocni%20dokument%20za%20tabele%20i%20grafik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Cyrl-RS"/>
              <a:t>Структура прихода и примања</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82030410972855"/>
          <c:y val="0.33374478941182356"/>
          <c:w val="0.62846713498254947"/>
          <c:h val="0.5555376872008646"/>
        </c:manualLayout>
      </c:layout>
      <c:pie3DChart>
        <c:varyColors val="1"/>
        <c:dLbls>
          <c:showLegendKey val="0"/>
          <c:showVal val="0"/>
          <c:showCatName val="1"/>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r-Latn-R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452863076244899"/>
          <c:y val="0.33374488188976376"/>
          <c:w val="0.62846713498254947"/>
          <c:h val="0.5555376872008646"/>
        </c:manualLayout>
      </c:layout>
      <c:pie3DChart>
        <c:varyColors val="1"/>
        <c:dLbls>
          <c:dLblPos val="outEnd"/>
          <c:showLegendKey val="0"/>
          <c:showVal val="0"/>
          <c:showCatName val="1"/>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DCB2-49BF-9199-F4ACF7993BEF}"/>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DCB2-49BF-9199-F4ACF7993BEF}"/>
              </c:ext>
            </c:extLst>
          </c:dPt>
          <c:dPt>
            <c:idx val="2"/>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DCB2-49BF-9199-F4ACF7993BEF}"/>
              </c:ext>
            </c:extLst>
          </c:dPt>
          <c:dPt>
            <c:idx val="3"/>
            <c:bubble3D val="0"/>
            <c:spPr>
              <a:solidFill>
                <a:schemeClr val="accent4"/>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DCB2-49BF-9199-F4ACF7993BEF}"/>
              </c:ext>
            </c:extLst>
          </c:dPt>
          <c:dPt>
            <c:idx val="4"/>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DCB2-49BF-9199-F4ACF7993BEF}"/>
              </c:ext>
            </c:extLst>
          </c:dPt>
          <c:dPt>
            <c:idx val="5"/>
            <c:bubble3D val="0"/>
            <c:spPr>
              <a:solidFill>
                <a:schemeClr val="accent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CE4A-431A-92B4-052D1B95BC38}"/>
              </c:ext>
            </c:extLst>
          </c:dPt>
          <c:dLbls>
            <c:dLbl>
              <c:idx val="2"/>
              <c:tx>
                <c:rich>
                  <a:bodyPr/>
                  <a:lstStyle/>
                  <a:p>
                    <a:r>
                      <a:rPr lang="en-US" baseline="0"/>
                      <a:t> </a:t>
                    </a:r>
                    <a:fld id="{2BCC33AF-8522-4908-A8FB-AEFE6DDAC9C9}" type="VALUE">
                      <a:rPr lang="en-US" baseline="0"/>
                      <a:pPr/>
                      <a:t>[VALUE]</a:t>
                    </a:fld>
                    <a:endParaRPr lang="en-US" baseline="0"/>
                  </a:p>
                </c:rich>
              </c:tx>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CB2-49BF-9199-F4ACF7993BEF}"/>
                </c:ext>
              </c:extLst>
            </c:dLbl>
            <c:dLbl>
              <c:idx val="4"/>
              <c:tx>
                <c:rich>
                  <a:bodyPr/>
                  <a:lstStyle/>
                  <a:p>
                    <a:r>
                      <a:rPr lang="en-US" baseline="0"/>
                      <a:t>; </a:t>
                    </a:r>
                    <a:fld id="{A5B15DBE-D9C3-417A-AD83-2F5717733B98}" type="VALUE">
                      <a:rPr lang="en-US" baseline="0"/>
                      <a:pPr/>
                      <a:t>[VALUE]</a:t>
                    </a:fld>
                    <a:endParaRPr lang="en-US" baseline="0"/>
                  </a:p>
                </c:rich>
              </c:tx>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CB2-49BF-9199-F4ACF7993BEF}"/>
                </c:ext>
              </c:extLst>
            </c:dLbl>
            <c:dLbl>
              <c:idx val="5"/>
              <c:tx>
                <c:rich>
                  <a:bodyPr/>
                  <a:lstStyle/>
                  <a:p>
                    <a:r>
                      <a:rPr lang="en-US" baseline="0"/>
                      <a:t>; </a:t>
                    </a:r>
                    <a:fld id="{B8CD2359-835D-43E2-8767-D2D6C52FC475}" type="VALUE">
                      <a:rPr lang="en-US" baseline="0"/>
                      <a:pPr/>
                      <a:t>[VALUE]</a:t>
                    </a:fld>
                    <a:endParaRPr lang="en-US" baseline="0"/>
                  </a:p>
                </c:rich>
              </c:tx>
              <c:dLblPos val="in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E4A-431A-92B4-052D1B95BC3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Porezi</c:v>
                </c:pt>
                <c:pt idx="1">
                  <c:v>Trasnferi</c:v>
                </c:pt>
                <c:pt idx="2">
                  <c:v>Neporeski prihodi </c:v>
                </c:pt>
                <c:pt idx="3">
                  <c:v>Donacije </c:v>
                </c:pt>
                <c:pt idx="4">
                  <c:v>Prihodi od prodaje</c:v>
                </c:pt>
                <c:pt idx="5">
                  <c:v>Primanja od zaduživanja</c:v>
                </c:pt>
              </c:strCache>
            </c:strRef>
          </c:cat>
          <c:val>
            <c:numRef>
              <c:f>Sheet1!$B$2:$B$7</c:f>
              <c:numCache>
                <c:formatCode>0.00%</c:formatCode>
                <c:ptCount val="6"/>
                <c:pt idx="0">
                  <c:v>0.46050000000000002</c:v>
                </c:pt>
                <c:pt idx="1">
                  <c:v>0.3831</c:v>
                </c:pt>
                <c:pt idx="2">
                  <c:v>7.9100000000000004E-2</c:v>
                </c:pt>
                <c:pt idx="3">
                  <c:v>1.1599999999999999E-2</c:v>
                </c:pt>
                <c:pt idx="4">
                  <c:v>1.6799999999999999E-2</c:v>
                </c:pt>
                <c:pt idx="5">
                  <c:v>2.1000000000000001E-2</c:v>
                </c:pt>
              </c:numCache>
            </c:numRef>
          </c:val>
          <c:extLst>
            <c:ext xmlns:c16="http://schemas.microsoft.com/office/drawing/2014/chart" uri="{C3380CC4-5D6E-409C-BE32-E72D297353CC}">
              <c16:uniqueId val="{00000000-CE4A-431A-92B4-052D1B95BC38}"/>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369-4C29-B05B-918C1E50581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369-4C29-B05B-918C1E50581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69-4C29-B05B-918C1E50581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369-4C29-B05B-918C1E50581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369-4C29-B05B-918C1E50581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69-4C29-B05B-918C1E50581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69-4C29-B05B-918C1E505819}"/>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369-4C29-B05B-918C1E505819}"/>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369-4C29-B05B-918C1E50581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Rashodi za zaposlene</c:v>
                </c:pt>
                <c:pt idx="1">
                  <c:v>Korišćenje roba i usluga</c:v>
                </c:pt>
                <c:pt idx="2">
                  <c:v>Donacije, dotacije i transferi</c:v>
                </c:pt>
                <c:pt idx="3">
                  <c:v>Socijalna zaštita</c:v>
                </c:pt>
                <c:pt idx="4">
                  <c:v>Ostali rashodi</c:v>
                </c:pt>
              </c:strCache>
            </c:strRef>
          </c:cat>
          <c:val>
            <c:numRef>
              <c:f>Sheet1!$B$2:$B$6</c:f>
              <c:numCache>
                <c:formatCode>General</c:formatCode>
                <c:ptCount val="5"/>
                <c:pt idx="0">
                  <c:v>32.700000000000003</c:v>
                </c:pt>
                <c:pt idx="1">
                  <c:v>33.71</c:v>
                </c:pt>
                <c:pt idx="2">
                  <c:v>14.48</c:v>
                </c:pt>
                <c:pt idx="3">
                  <c:v>1.9</c:v>
                </c:pt>
                <c:pt idx="4">
                  <c:v>0.11</c:v>
                </c:pt>
              </c:numCache>
            </c:numRef>
          </c:val>
          <c:extLst>
            <c:ext xmlns:c16="http://schemas.microsoft.com/office/drawing/2014/chart" uri="{C3380CC4-5D6E-409C-BE32-E72D297353CC}">
              <c16:uniqueId val="{00000000-32E6-432A-BA84-E607544F02F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F1112-1AD7-4AA4-9A3A-6A2F46283F61}"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11DA16C6-8CAF-4FBB-83BD-0F15D2F74F48}">
      <dgm:prSet phldrT="[Text]">
        <dgm:style>
          <a:lnRef idx="1">
            <a:schemeClr val="accent5"/>
          </a:lnRef>
          <a:fillRef idx="3">
            <a:schemeClr val="accent5"/>
          </a:fillRef>
          <a:effectRef idx="2">
            <a:schemeClr val="accent5"/>
          </a:effectRef>
          <a:fontRef idx="minor">
            <a:schemeClr val="lt1"/>
          </a:fontRef>
        </dgm:style>
      </dgm:prSet>
      <dgm:spPr/>
      <dgm:t>
        <a:bodyPr/>
        <a:lstStyle/>
        <a:p>
          <a:r>
            <a:rPr lang="sr-Latn-RS" dirty="0"/>
            <a:t>Ko učestvuje u izradi budžeta</a:t>
          </a:r>
          <a:r>
            <a:rPr lang="en-US" dirty="0"/>
            <a:t>?</a:t>
          </a:r>
        </a:p>
      </dgm:t>
    </dgm:pt>
    <dgm:pt modelId="{A1BAD192-7F9E-4506-A9B5-420438854D09}" type="parTrans" cxnId="{1DC4AA6E-4FBB-45FD-B7E3-8ADF4F407287}">
      <dgm:prSet/>
      <dgm:spPr/>
      <dgm:t>
        <a:bodyPr/>
        <a:lstStyle/>
        <a:p>
          <a:endParaRPr lang="en-US"/>
        </a:p>
      </dgm:t>
    </dgm:pt>
    <dgm:pt modelId="{6696F078-C7FA-4086-9084-D1C94F161CC1}" type="sibTrans" cxnId="{1DC4AA6E-4FBB-45FD-B7E3-8ADF4F407287}">
      <dgm:prSet/>
      <dgm:spPr/>
      <dgm:t>
        <a:bodyPr/>
        <a:lstStyle/>
        <a:p>
          <a:endParaRPr lang="en-US"/>
        </a:p>
      </dgm:t>
    </dgm:pt>
    <dgm:pt modelId="{95B85839-953C-4107-8C12-B28A5A3F45EC}">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Mesne zajednice</a:t>
          </a:r>
          <a:endParaRPr lang="en-US" sz="1400" dirty="0"/>
        </a:p>
      </dgm:t>
    </dgm:pt>
    <dgm:pt modelId="{4FC53550-D4E3-497F-A27C-29619A2A0178}" type="parTrans" cxnId="{9591A664-95AB-411B-8BDD-A66E56D4DE78}">
      <dgm:prSet/>
      <dgm:spPr/>
      <dgm:t>
        <a:bodyPr/>
        <a:lstStyle/>
        <a:p>
          <a:endParaRPr lang="en-US"/>
        </a:p>
      </dgm:t>
    </dgm:pt>
    <dgm:pt modelId="{4ABFBB04-DBE4-4BE3-B5E8-432C6AEBDAEB}" type="sibTrans" cxnId="{9591A664-95AB-411B-8BDD-A66E56D4DE78}">
      <dgm:prSet/>
      <dgm:spPr/>
      <dgm:t>
        <a:bodyPr/>
        <a:lstStyle/>
        <a:p>
          <a:endParaRPr lang="en-US"/>
        </a:p>
      </dgm:t>
    </dgm:pt>
    <dgm:pt modelId="{CA688DA4-D576-48DF-AF56-84A20CF08864}">
      <dgm:prSet phldrT="[Text]" custT="1">
        <dgm:style>
          <a:lnRef idx="1">
            <a:schemeClr val="accent5"/>
          </a:lnRef>
          <a:fillRef idx="3">
            <a:schemeClr val="accent5"/>
          </a:fillRef>
          <a:effectRef idx="2">
            <a:schemeClr val="accent5"/>
          </a:effectRef>
          <a:fontRef idx="minor">
            <a:schemeClr val="lt1"/>
          </a:fontRef>
        </dgm:style>
      </dgm:prSet>
      <dgm:spPr/>
      <dgm:t>
        <a:bodyPr/>
        <a:lstStyle/>
        <a:p>
          <a:pPr algn="l"/>
          <a:r>
            <a:rPr lang="sr-Latn-RS" altLang="en-US" sz="1100" dirty="0">
              <a:cs typeface="Calibri" panose="020F0502020204030204" pitchFamily="34" charset="0"/>
            </a:rPr>
            <a:t>- </a:t>
          </a:r>
          <a:r>
            <a:rPr lang="sr-Latn-RS" altLang="en-US" sz="1400" dirty="0">
              <a:cs typeface="Calibri" panose="020F0502020204030204" pitchFamily="34" charset="0"/>
            </a:rPr>
            <a:t>Predškolska ustanova </a:t>
          </a:r>
        </a:p>
        <a:p>
          <a:pPr algn="l"/>
          <a:r>
            <a:rPr lang="sr-Latn-RS" altLang="en-US" sz="1400" dirty="0">
              <a:cs typeface="Calibri" panose="020F0502020204030204" pitchFamily="34" charset="0"/>
            </a:rPr>
            <a:t>- Biblioteka “Muhamed </a:t>
          </a:r>
          <a:r>
            <a:rPr lang="sr-Latn-RS" altLang="en-US" sz="1400" dirty="0" err="1">
              <a:cs typeface="Calibri" panose="020F0502020204030204" pitchFamily="34" charset="0"/>
            </a:rPr>
            <a:t>Abdagić</a:t>
          </a:r>
          <a:r>
            <a:rPr lang="sr-Latn-RS" altLang="en-US" sz="1400" dirty="0">
              <a:cs typeface="Calibri" panose="020F0502020204030204" pitchFamily="34" charset="0"/>
            </a:rPr>
            <a:t>”</a:t>
          </a:r>
        </a:p>
        <a:p>
          <a:pPr algn="l">
            <a:buFont typeface="Calibri" panose="020F0502020204030204" pitchFamily="34" charset="0"/>
            <a:buChar char="⁻"/>
          </a:pPr>
          <a:r>
            <a:rPr lang="sr-Latn-RS" altLang="en-US" sz="1400" dirty="0">
              <a:cs typeface="Calibri" panose="020F0502020204030204" pitchFamily="34" charset="0"/>
            </a:rPr>
            <a:t>Ustanova Kulture Sjenica</a:t>
          </a:r>
        </a:p>
        <a:p>
          <a:pPr algn="l">
            <a:buFont typeface="Calibri" panose="020F0502020204030204" pitchFamily="34" charset="0"/>
            <a:buChar char="⁻"/>
          </a:pPr>
          <a:r>
            <a:rPr lang="sr-Latn-RS" altLang="en-US" sz="1400" dirty="0">
              <a:cs typeface="Calibri" panose="020F0502020204030204" pitchFamily="34" charset="0"/>
            </a:rPr>
            <a:t>- Ustanova za sport i sportsko rekreativni turizam</a:t>
          </a:r>
        </a:p>
        <a:p>
          <a:pPr algn="l">
            <a:buFont typeface="Calibri" panose="020F0502020204030204" pitchFamily="34" charset="0"/>
            <a:buChar char="⁻"/>
          </a:pPr>
          <a:r>
            <a:rPr lang="sr-Latn-RS" altLang="en-US" sz="1400" dirty="0">
              <a:cs typeface="Calibri" panose="020F0502020204030204" pitchFamily="34" charset="0"/>
            </a:rPr>
            <a:t>- Turistička organizacija Sjenica</a:t>
          </a:r>
        </a:p>
      </dgm:t>
    </dgm:pt>
    <dgm:pt modelId="{227D0F75-A85E-48A0-923F-CAE2CEE8302B}" type="parTrans" cxnId="{B045261B-3FC5-4798-ACC5-A4EFA8749840}">
      <dgm:prSet/>
      <dgm:spPr/>
      <dgm:t>
        <a:bodyPr/>
        <a:lstStyle/>
        <a:p>
          <a:endParaRPr lang="en-US"/>
        </a:p>
      </dgm:t>
    </dgm:pt>
    <dgm:pt modelId="{6A5E5253-4F22-4BE9-A205-8C9003A8F134}" type="sibTrans" cxnId="{B045261B-3FC5-4798-ACC5-A4EFA8749840}">
      <dgm:prSet/>
      <dgm:spPr/>
      <dgm:t>
        <a:bodyPr/>
        <a:lstStyle/>
        <a:p>
          <a:endParaRPr lang="en-US"/>
        </a:p>
      </dgm:t>
    </dgm:pt>
    <dgm:pt modelId="{6310FD69-D567-4069-9125-5C89D7D0366C}">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Opštinska vlast i stručne službe</a:t>
          </a:r>
          <a:endParaRPr lang="en-US" sz="1400" dirty="0"/>
        </a:p>
      </dgm:t>
    </dgm:pt>
    <dgm:pt modelId="{2CF35C61-DF83-42FC-A7DB-6665A823676E}" type="parTrans" cxnId="{A0C3F366-7F65-470B-890E-C95A9950A25C}">
      <dgm:prSet/>
      <dgm:spPr/>
      <dgm:t>
        <a:bodyPr/>
        <a:lstStyle/>
        <a:p>
          <a:endParaRPr lang="en-US"/>
        </a:p>
      </dgm:t>
    </dgm:pt>
    <dgm:pt modelId="{8CF377A4-44DD-4AAC-839C-1C1D99FDCD61}" type="sibTrans" cxnId="{A0C3F366-7F65-470B-890E-C95A9950A25C}">
      <dgm:prSet/>
      <dgm:spPr/>
      <dgm:t>
        <a:bodyPr/>
        <a:lstStyle/>
        <a:p>
          <a:endParaRPr lang="en-US"/>
        </a:p>
      </dgm:t>
    </dgm:pt>
    <dgm:pt modelId="{6C20EE09-CEB3-4120-A2AE-760EB636D2A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Građanstvo</a:t>
          </a:r>
          <a:endParaRPr lang="en-US" sz="1400" dirty="0"/>
        </a:p>
      </dgm:t>
    </dgm:pt>
    <dgm:pt modelId="{E09173DF-6089-43BE-9D41-76A8961283CB}" type="parTrans" cxnId="{5AE93EF6-AA26-40F2-82CD-0D171A34ABA3}">
      <dgm:prSet/>
      <dgm:spPr/>
      <dgm:t>
        <a:bodyPr/>
        <a:lstStyle/>
        <a:p>
          <a:endParaRPr lang="en-US"/>
        </a:p>
      </dgm:t>
    </dgm:pt>
    <dgm:pt modelId="{4E95A4F1-B309-4574-A763-F450CA351982}" type="sibTrans" cxnId="{5AE93EF6-AA26-40F2-82CD-0D171A34ABA3}">
      <dgm:prSet/>
      <dgm:spPr/>
      <dgm:t>
        <a:bodyPr/>
        <a:lstStyle/>
        <a:p>
          <a:endParaRPr lang="en-US"/>
        </a:p>
      </dgm:t>
    </dgm:pt>
    <dgm:pt modelId="{430A538F-CF64-44DA-AB72-CDA9AD20CE83}">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x-none" sz="1400" dirty="0"/>
            <a:t>-</a:t>
          </a:r>
          <a:r>
            <a:rPr lang="sr-Latn-RS" sz="1400" dirty="0"/>
            <a:t>Dom zdravlja</a:t>
          </a:r>
          <a:endParaRPr lang="x-none" sz="1400" dirty="0"/>
        </a:p>
        <a:p>
          <a:r>
            <a:rPr lang="x-none" sz="1400" dirty="0"/>
            <a:t>-</a:t>
          </a:r>
          <a:r>
            <a:rPr lang="sr-Latn-RS" sz="1400" dirty="0"/>
            <a:t> Osnovne škole</a:t>
          </a:r>
          <a:endParaRPr lang="x-none" sz="1400" dirty="0"/>
        </a:p>
        <a:p>
          <a:r>
            <a:rPr lang="x-none" sz="1400" dirty="0"/>
            <a:t>-</a:t>
          </a:r>
          <a:r>
            <a:rPr lang="sr-Latn-RS" sz="1400" dirty="0"/>
            <a:t> Srednja škola</a:t>
          </a:r>
          <a:endParaRPr lang="x-none" sz="1400" dirty="0"/>
        </a:p>
        <a:p>
          <a:r>
            <a:rPr lang="x-none" sz="1400" dirty="0"/>
            <a:t>- </a:t>
          </a:r>
          <a:r>
            <a:rPr lang="sr-Latn-RS" sz="1400" dirty="0"/>
            <a:t>Centar za socijalni rad</a:t>
          </a:r>
          <a:endParaRPr lang="en-US" sz="1400" dirty="0"/>
        </a:p>
      </dgm:t>
    </dgm:pt>
    <dgm:pt modelId="{89AB0748-28A5-4AA6-88C2-5A2F850CBA47}" type="parTrans" cxnId="{DB38EC61-5E8E-4B76-A3F5-E2EB5BDBDE46}">
      <dgm:prSet/>
      <dgm:spPr/>
      <dgm:t>
        <a:bodyPr/>
        <a:lstStyle/>
        <a:p>
          <a:endParaRPr lang="en-US"/>
        </a:p>
      </dgm:t>
    </dgm:pt>
    <dgm:pt modelId="{32EE2660-A159-4091-8FA4-7B355AC09DEC}" type="sibTrans" cxnId="{DB38EC61-5E8E-4B76-A3F5-E2EB5BDBDE46}">
      <dgm:prSet/>
      <dgm:spPr/>
      <dgm:t>
        <a:bodyPr/>
        <a:lstStyle/>
        <a:p>
          <a:endParaRPr lang="en-US"/>
        </a:p>
      </dgm:t>
    </dgm:pt>
    <dgm:pt modelId="{E45798DE-B585-4FA9-98B4-DF4CDD2B05E8}">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sr-Latn-RS" sz="1400" dirty="0"/>
            <a:t>Nevladine organizacije</a:t>
          </a:r>
          <a:endParaRPr lang="en-US" sz="1400" dirty="0"/>
        </a:p>
      </dgm:t>
    </dgm:pt>
    <dgm:pt modelId="{C861C673-5748-4D4B-B601-7AB8AA43D86E}" type="parTrans" cxnId="{49770071-AC47-453C-B96D-8878CED0E18F}">
      <dgm:prSet/>
      <dgm:spPr/>
      <dgm:t>
        <a:bodyPr/>
        <a:lstStyle/>
        <a:p>
          <a:endParaRPr lang="en-US"/>
        </a:p>
      </dgm:t>
    </dgm:pt>
    <dgm:pt modelId="{2C2469AF-1E2B-4452-AED5-F7C23C22D80B}" type="sibTrans" cxnId="{49770071-AC47-453C-B96D-8878CED0E18F}">
      <dgm:prSet/>
      <dgm:spPr/>
      <dgm:t>
        <a:bodyPr/>
        <a:lstStyle/>
        <a:p>
          <a:endParaRPr lang="en-US"/>
        </a:p>
      </dgm:t>
    </dgm:pt>
    <dgm:pt modelId="{93BA61E7-081F-4ED9-B60A-AB980AC9A010}" type="pres">
      <dgm:prSet presAssocID="{1B0F1112-1AD7-4AA4-9A3A-6A2F46283F61}" presName="cycle" presStyleCnt="0">
        <dgm:presLayoutVars>
          <dgm:chMax val="1"/>
          <dgm:dir/>
          <dgm:animLvl val="ctr"/>
          <dgm:resizeHandles val="exact"/>
        </dgm:presLayoutVars>
      </dgm:prSet>
      <dgm:spPr/>
    </dgm:pt>
    <dgm:pt modelId="{A38A603F-EC40-41E4-BA70-D5C5F8781BC3}" type="pres">
      <dgm:prSet presAssocID="{11DA16C6-8CAF-4FBB-83BD-0F15D2F74F48}" presName="centerShape" presStyleLbl="node0" presStyleIdx="0" presStyleCnt="1" custScaleX="130189" custScaleY="123585"/>
      <dgm:spPr/>
    </dgm:pt>
    <dgm:pt modelId="{1B17F103-9216-4974-BE9E-F576C0AB9A07}" type="pres">
      <dgm:prSet presAssocID="{4FC53550-D4E3-497F-A27C-29619A2A0178}" presName="parTrans" presStyleLbl="bgSibTrans2D1" presStyleIdx="0" presStyleCnt="6"/>
      <dgm:spPr/>
    </dgm:pt>
    <dgm:pt modelId="{DBDFA7ED-47C4-4DAE-BCB0-FDCE24E0A939}" type="pres">
      <dgm:prSet presAssocID="{95B85839-953C-4107-8C12-B28A5A3F45EC}" presName="node" presStyleLbl="node1" presStyleIdx="0" presStyleCnt="6" custScaleX="91303" custScaleY="69818" custRadScaleRad="90452" custRadScaleInc="3345">
        <dgm:presLayoutVars>
          <dgm:bulletEnabled val="1"/>
        </dgm:presLayoutVars>
      </dgm:prSet>
      <dgm:spPr/>
    </dgm:pt>
    <dgm:pt modelId="{FDD76D25-2A08-46FF-8C07-2877A0C9FB2D}" type="pres">
      <dgm:prSet presAssocID="{227D0F75-A85E-48A0-923F-CAE2CEE8302B}" presName="parTrans" presStyleLbl="bgSibTrans2D1" presStyleIdx="1" presStyleCnt="6"/>
      <dgm:spPr/>
    </dgm:pt>
    <dgm:pt modelId="{B8B915FF-FAD2-4327-A8E8-FB9B137542A2}" type="pres">
      <dgm:prSet presAssocID="{CA688DA4-D576-48DF-AF56-84A20CF08864}" presName="node" presStyleLbl="node1" presStyleIdx="1" presStyleCnt="6" custScaleX="170489" custScaleY="220274" custRadScaleRad="140961" custRadScaleInc="-28911">
        <dgm:presLayoutVars>
          <dgm:bulletEnabled val="1"/>
        </dgm:presLayoutVars>
      </dgm:prSet>
      <dgm:spPr/>
    </dgm:pt>
    <dgm:pt modelId="{EA842F94-5DAB-40BA-A137-4DDCD4A7DE5B}" type="pres">
      <dgm:prSet presAssocID="{2CF35C61-DF83-42FC-A7DB-6665A823676E}" presName="parTrans" presStyleLbl="bgSibTrans2D1" presStyleIdx="2" presStyleCnt="6" custLinFactNeighborX="10386" custLinFactNeighborY="14049"/>
      <dgm:spPr/>
    </dgm:pt>
    <dgm:pt modelId="{A39EC9E4-4DCD-4C5C-B3E7-3180A7E676BC}" type="pres">
      <dgm:prSet presAssocID="{6310FD69-D567-4069-9125-5C89D7D0366C}" presName="node" presStyleLbl="node1" presStyleIdx="2" presStyleCnt="6" custAng="0" custRadScaleRad="88902" custRadScaleInc="46332">
        <dgm:presLayoutVars>
          <dgm:bulletEnabled val="1"/>
        </dgm:presLayoutVars>
      </dgm:prSet>
      <dgm:spPr/>
    </dgm:pt>
    <dgm:pt modelId="{FBD8A9BB-6C42-4425-B777-7048E4BC7509}" type="pres">
      <dgm:prSet presAssocID="{89AB0748-28A5-4AA6-88C2-5A2F850CBA47}" presName="parTrans" presStyleLbl="bgSibTrans2D1" presStyleIdx="3" presStyleCnt="6" custScaleX="106541" custLinFactNeighborX="2522" custLinFactNeighborY="11808"/>
      <dgm:spPr/>
    </dgm:pt>
    <dgm:pt modelId="{9BBD46BF-6C10-4C41-9833-659933681F6E}" type="pres">
      <dgm:prSet presAssocID="{430A538F-CF64-44DA-AB72-CDA9AD20CE83}" presName="node" presStyleLbl="node1" presStyleIdx="3" presStyleCnt="6" custScaleX="131146" custScaleY="120564" custRadScaleRad="101924" custRadScaleInc="52063">
        <dgm:presLayoutVars>
          <dgm:bulletEnabled val="1"/>
        </dgm:presLayoutVars>
      </dgm:prSet>
      <dgm:spPr/>
    </dgm:pt>
    <dgm:pt modelId="{5587016C-A0FA-4F4B-A93A-619E3C6DAE9A}" type="pres">
      <dgm:prSet presAssocID="{E09173DF-6089-43BE-9D41-76A8961283CB}" presName="parTrans" presStyleLbl="bgSibTrans2D1" presStyleIdx="4" presStyleCnt="6"/>
      <dgm:spPr/>
    </dgm:pt>
    <dgm:pt modelId="{1A97BD5D-D88B-4BDF-9C04-9A8FDBA87F2E}" type="pres">
      <dgm:prSet presAssocID="{6C20EE09-CEB3-4120-A2AE-760EB636D2A3}" presName="node" presStyleLbl="node1" presStyleIdx="4" presStyleCnt="6" custScaleX="97878" custScaleY="70051" custRadScaleRad="102882" custRadScaleInc="48435">
        <dgm:presLayoutVars>
          <dgm:bulletEnabled val="1"/>
        </dgm:presLayoutVars>
      </dgm:prSet>
      <dgm:spPr/>
    </dgm:pt>
    <dgm:pt modelId="{284CB80C-4A81-4C68-A0A3-0C7778EF5784}" type="pres">
      <dgm:prSet presAssocID="{C861C673-5748-4D4B-B601-7AB8AA43D86E}" presName="parTrans" presStyleLbl="bgSibTrans2D1" presStyleIdx="5" presStyleCnt="6"/>
      <dgm:spPr/>
    </dgm:pt>
    <dgm:pt modelId="{8EC7C03A-703D-4B14-80CF-03DA2C962947}" type="pres">
      <dgm:prSet presAssocID="{E45798DE-B585-4FA9-98B4-DF4CDD2B05E8}" presName="node" presStyleLbl="node1" presStyleIdx="5" presStyleCnt="6" custScaleY="64061">
        <dgm:presLayoutVars>
          <dgm:bulletEnabled val="1"/>
        </dgm:presLayoutVars>
      </dgm:prSet>
      <dgm:spPr/>
    </dgm:pt>
  </dgm:ptLst>
  <dgm:cxnLst>
    <dgm:cxn modelId="{F865B612-28FA-4099-B6A6-4B9C14CACDC9}" type="presOf" srcId="{6310FD69-D567-4069-9125-5C89D7D0366C}" destId="{A39EC9E4-4DCD-4C5C-B3E7-3180A7E676BC}" srcOrd="0" destOrd="0" presId="urn:microsoft.com/office/officeart/2005/8/layout/radial4"/>
    <dgm:cxn modelId="{B045261B-3FC5-4798-ACC5-A4EFA8749840}" srcId="{11DA16C6-8CAF-4FBB-83BD-0F15D2F74F48}" destId="{CA688DA4-D576-48DF-AF56-84A20CF08864}" srcOrd="1" destOrd="0" parTransId="{227D0F75-A85E-48A0-923F-CAE2CEE8302B}" sibTransId="{6A5E5253-4F22-4BE9-A205-8C9003A8F134}"/>
    <dgm:cxn modelId="{8643985C-D8A3-4449-9001-00469396A97B}" type="presOf" srcId="{227D0F75-A85E-48A0-923F-CAE2CEE8302B}" destId="{FDD76D25-2A08-46FF-8C07-2877A0C9FB2D}" srcOrd="0" destOrd="0" presId="urn:microsoft.com/office/officeart/2005/8/layout/radial4"/>
    <dgm:cxn modelId="{6D2B245D-6BAB-40D3-BABC-C69195B4BB82}" type="presOf" srcId="{89AB0748-28A5-4AA6-88C2-5A2F850CBA47}" destId="{FBD8A9BB-6C42-4425-B777-7048E4BC7509}" srcOrd="0" destOrd="0" presId="urn:microsoft.com/office/officeart/2005/8/layout/radial4"/>
    <dgm:cxn modelId="{DB38EC61-5E8E-4B76-A3F5-E2EB5BDBDE46}" srcId="{11DA16C6-8CAF-4FBB-83BD-0F15D2F74F48}" destId="{430A538F-CF64-44DA-AB72-CDA9AD20CE83}" srcOrd="3" destOrd="0" parTransId="{89AB0748-28A5-4AA6-88C2-5A2F850CBA47}" sibTransId="{32EE2660-A159-4091-8FA4-7B355AC09DEC}"/>
    <dgm:cxn modelId="{9591A664-95AB-411B-8BDD-A66E56D4DE78}" srcId="{11DA16C6-8CAF-4FBB-83BD-0F15D2F74F48}" destId="{95B85839-953C-4107-8C12-B28A5A3F45EC}" srcOrd="0" destOrd="0" parTransId="{4FC53550-D4E3-497F-A27C-29619A2A0178}" sibTransId="{4ABFBB04-DBE4-4BE3-B5E8-432C6AEBDAEB}"/>
    <dgm:cxn modelId="{A0C3F366-7F65-470B-890E-C95A9950A25C}" srcId="{11DA16C6-8CAF-4FBB-83BD-0F15D2F74F48}" destId="{6310FD69-D567-4069-9125-5C89D7D0366C}" srcOrd="2" destOrd="0" parTransId="{2CF35C61-DF83-42FC-A7DB-6665A823676E}" sibTransId="{8CF377A4-44DD-4AAC-839C-1C1D99FDCD61}"/>
    <dgm:cxn modelId="{1DC4AA6E-4FBB-45FD-B7E3-8ADF4F407287}" srcId="{1B0F1112-1AD7-4AA4-9A3A-6A2F46283F61}" destId="{11DA16C6-8CAF-4FBB-83BD-0F15D2F74F48}" srcOrd="0" destOrd="0" parTransId="{A1BAD192-7F9E-4506-A9B5-420438854D09}" sibTransId="{6696F078-C7FA-4086-9084-D1C94F161CC1}"/>
    <dgm:cxn modelId="{49770071-AC47-453C-B96D-8878CED0E18F}" srcId="{11DA16C6-8CAF-4FBB-83BD-0F15D2F74F48}" destId="{E45798DE-B585-4FA9-98B4-DF4CDD2B05E8}" srcOrd="5" destOrd="0" parTransId="{C861C673-5748-4D4B-B601-7AB8AA43D86E}" sibTransId="{2C2469AF-1E2B-4452-AED5-F7C23C22D80B}"/>
    <dgm:cxn modelId="{A2FE4574-F8B3-4E6D-B3DD-C718BA6773D1}" type="presOf" srcId="{4FC53550-D4E3-497F-A27C-29619A2A0178}" destId="{1B17F103-9216-4974-BE9E-F576C0AB9A07}" srcOrd="0" destOrd="0" presId="urn:microsoft.com/office/officeart/2005/8/layout/radial4"/>
    <dgm:cxn modelId="{CF694987-70DA-453C-8573-6135D716C888}" type="presOf" srcId="{11DA16C6-8CAF-4FBB-83BD-0F15D2F74F48}" destId="{A38A603F-EC40-41E4-BA70-D5C5F8781BC3}" srcOrd="0" destOrd="0" presId="urn:microsoft.com/office/officeart/2005/8/layout/radial4"/>
    <dgm:cxn modelId="{579C4699-B5C2-481A-A1EF-6E92DA4549D5}" type="presOf" srcId="{1B0F1112-1AD7-4AA4-9A3A-6A2F46283F61}" destId="{93BA61E7-081F-4ED9-B60A-AB980AC9A010}" srcOrd="0" destOrd="0" presId="urn:microsoft.com/office/officeart/2005/8/layout/radial4"/>
    <dgm:cxn modelId="{F50584A2-BECA-42DC-9319-1166FFACBF4C}" type="presOf" srcId="{E09173DF-6089-43BE-9D41-76A8961283CB}" destId="{5587016C-A0FA-4F4B-A93A-619E3C6DAE9A}" srcOrd="0" destOrd="0" presId="urn:microsoft.com/office/officeart/2005/8/layout/radial4"/>
    <dgm:cxn modelId="{728DFCBA-559F-4E74-96AE-7A05CF9DEF65}" type="presOf" srcId="{C861C673-5748-4D4B-B601-7AB8AA43D86E}" destId="{284CB80C-4A81-4C68-A0A3-0C7778EF5784}" srcOrd="0" destOrd="0" presId="urn:microsoft.com/office/officeart/2005/8/layout/radial4"/>
    <dgm:cxn modelId="{C1B487BB-B4E0-4E5B-BCEC-686F78885C55}" type="presOf" srcId="{2CF35C61-DF83-42FC-A7DB-6665A823676E}" destId="{EA842F94-5DAB-40BA-A137-4DDCD4A7DE5B}" srcOrd="0" destOrd="0" presId="urn:microsoft.com/office/officeart/2005/8/layout/radial4"/>
    <dgm:cxn modelId="{D86641DA-B168-4B1D-9172-D93E7A0AC848}" type="presOf" srcId="{430A538F-CF64-44DA-AB72-CDA9AD20CE83}" destId="{9BBD46BF-6C10-4C41-9833-659933681F6E}" srcOrd="0" destOrd="0" presId="urn:microsoft.com/office/officeart/2005/8/layout/radial4"/>
    <dgm:cxn modelId="{1F3FAFE1-5A8F-4B62-8B74-450DC5A9EB72}" type="presOf" srcId="{CA688DA4-D576-48DF-AF56-84A20CF08864}" destId="{B8B915FF-FAD2-4327-A8E8-FB9B137542A2}" srcOrd="0" destOrd="0" presId="urn:microsoft.com/office/officeart/2005/8/layout/radial4"/>
    <dgm:cxn modelId="{275797E5-0E58-434B-94E1-F2DDEAA97535}" type="presOf" srcId="{6C20EE09-CEB3-4120-A2AE-760EB636D2A3}" destId="{1A97BD5D-D88B-4BDF-9C04-9A8FDBA87F2E}" srcOrd="0" destOrd="0" presId="urn:microsoft.com/office/officeart/2005/8/layout/radial4"/>
    <dgm:cxn modelId="{E7E39EE9-1A35-4846-AA7B-A19C21AD61E0}" type="presOf" srcId="{E45798DE-B585-4FA9-98B4-DF4CDD2B05E8}" destId="{8EC7C03A-703D-4B14-80CF-03DA2C962947}" srcOrd="0" destOrd="0" presId="urn:microsoft.com/office/officeart/2005/8/layout/radial4"/>
    <dgm:cxn modelId="{DBC7D7EC-091D-4416-8BFD-8EDCE836F21B}" type="presOf" srcId="{95B85839-953C-4107-8C12-B28A5A3F45EC}" destId="{DBDFA7ED-47C4-4DAE-BCB0-FDCE24E0A939}" srcOrd="0" destOrd="0" presId="urn:microsoft.com/office/officeart/2005/8/layout/radial4"/>
    <dgm:cxn modelId="{5AE93EF6-AA26-40F2-82CD-0D171A34ABA3}" srcId="{11DA16C6-8CAF-4FBB-83BD-0F15D2F74F48}" destId="{6C20EE09-CEB3-4120-A2AE-760EB636D2A3}" srcOrd="4" destOrd="0" parTransId="{E09173DF-6089-43BE-9D41-76A8961283CB}" sibTransId="{4E95A4F1-B309-4574-A763-F450CA351982}"/>
    <dgm:cxn modelId="{2F94E740-0BFA-4DF0-8C09-A6437C66ED56}" type="presParOf" srcId="{93BA61E7-081F-4ED9-B60A-AB980AC9A010}" destId="{A38A603F-EC40-41E4-BA70-D5C5F8781BC3}" srcOrd="0" destOrd="0" presId="urn:microsoft.com/office/officeart/2005/8/layout/radial4"/>
    <dgm:cxn modelId="{B8439A57-CAE3-41EF-A78F-C6A37C13BD87}" type="presParOf" srcId="{93BA61E7-081F-4ED9-B60A-AB980AC9A010}" destId="{1B17F103-9216-4974-BE9E-F576C0AB9A07}" srcOrd="1" destOrd="0" presId="urn:microsoft.com/office/officeart/2005/8/layout/radial4"/>
    <dgm:cxn modelId="{6E5BE31F-FF78-4D0F-BEFC-68EF4281B80F}" type="presParOf" srcId="{93BA61E7-081F-4ED9-B60A-AB980AC9A010}" destId="{DBDFA7ED-47C4-4DAE-BCB0-FDCE24E0A939}" srcOrd="2" destOrd="0" presId="urn:microsoft.com/office/officeart/2005/8/layout/radial4"/>
    <dgm:cxn modelId="{FEFA30BD-725B-4BB4-A474-E4B567B2494C}" type="presParOf" srcId="{93BA61E7-081F-4ED9-B60A-AB980AC9A010}" destId="{FDD76D25-2A08-46FF-8C07-2877A0C9FB2D}" srcOrd="3" destOrd="0" presId="urn:microsoft.com/office/officeart/2005/8/layout/radial4"/>
    <dgm:cxn modelId="{D652E03D-2CAE-4948-A4FF-1238EA26F20E}" type="presParOf" srcId="{93BA61E7-081F-4ED9-B60A-AB980AC9A010}" destId="{B8B915FF-FAD2-4327-A8E8-FB9B137542A2}" srcOrd="4" destOrd="0" presId="urn:microsoft.com/office/officeart/2005/8/layout/radial4"/>
    <dgm:cxn modelId="{032B96EF-4AB3-4A3D-A7A7-B0B48707FB8C}" type="presParOf" srcId="{93BA61E7-081F-4ED9-B60A-AB980AC9A010}" destId="{EA842F94-5DAB-40BA-A137-4DDCD4A7DE5B}" srcOrd="5" destOrd="0" presId="urn:microsoft.com/office/officeart/2005/8/layout/radial4"/>
    <dgm:cxn modelId="{FFA81FFD-63BC-4046-8E78-B766D4D121E2}" type="presParOf" srcId="{93BA61E7-081F-4ED9-B60A-AB980AC9A010}" destId="{A39EC9E4-4DCD-4C5C-B3E7-3180A7E676BC}" srcOrd="6" destOrd="0" presId="urn:microsoft.com/office/officeart/2005/8/layout/radial4"/>
    <dgm:cxn modelId="{AE653475-0967-4F3F-9161-FF9494EB8FBF}" type="presParOf" srcId="{93BA61E7-081F-4ED9-B60A-AB980AC9A010}" destId="{FBD8A9BB-6C42-4425-B777-7048E4BC7509}" srcOrd="7" destOrd="0" presId="urn:microsoft.com/office/officeart/2005/8/layout/radial4"/>
    <dgm:cxn modelId="{221B8DA4-3ADC-48BD-B853-56C898B1F80A}" type="presParOf" srcId="{93BA61E7-081F-4ED9-B60A-AB980AC9A010}" destId="{9BBD46BF-6C10-4C41-9833-659933681F6E}" srcOrd="8" destOrd="0" presId="urn:microsoft.com/office/officeart/2005/8/layout/radial4"/>
    <dgm:cxn modelId="{329F484A-DB22-4277-9225-6866880957A4}" type="presParOf" srcId="{93BA61E7-081F-4ED9-B60A-AB980AC9A010}" destId="{5587016C-A0FA-4F4B-A93A-619E3C6DAE9A}" srcOrd="9" destOrd="0" presId="urn:microsoft.com/office/officeart/2005/8/layout/radial4"/>
    <dgm:cxn modelId="{28F61EA5-A474-46A0-8314-182EB8264325}" type="presParOf" srcId="{93BA61E7-081F-4ED9-B60A-AB980AC9A010}" destId="{1A97BD5D-D88B-4BDF-9C04-9A8FDBA87F2E}" srcOrd="10" destOrd="0" presId="urn:microsoft.com/office/officeart/2005/8/layout/radial4"/>
    <dgm:cxn modelId="{21E8B4B7-F908-49AB-BDD3-8B495A71A8CD}" type="presParOf" srcId="{93BA61E7-081F-4ED9-B60A-AB980AC9A010}" destId="{284CB80C-4A81-4C68-A0A3-0C7778EF5784}" srcOrd="11" destOrd="0" presId="urn:microsoft.com/office/officeart/2005/8/layout/radial4"/>
    <dgm:cxn modelId="{24C67001-6E94-4AD5-ABF2-838ABE7B59B8}" type="presParOf" srcId="{93BA61E7-081F-4ED9-B60A-AB980AC9A010}" destId="{8EC7C03A-703D-4B14-80CF-03DA2C962947}"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CB039-CC31-48A4-8156-6B36281AE8EC}"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00360BBF-6709-42DA-A6DE-B8193ABE792F}">
      <dgm:prSet phldrT="[Text]" custT="1"/>
      <dgm:spPr/>
      <dgm:t>
        <a:bodyPr vert="vert"/>
        <a:lstStyle/>
        <a:p>
          <a:r>
            <a:rPr lang="sr-Latn-RS" sz="3000" dirty="0"/>
            <a:t>Na osnovu čega se donosi budžet?</a:t>
          </a:r>
          <a:endParaRPr lang="en-US" sz="3000" dirty="0"/>
        </a:p>
      </dgm:t>
    </dgm:pt>
    <dgm:pt modelId="{F529A454-219A-454C-B138-14C3B361B39F}" type="parTrans" cxnId="{CFDBCFE1-4797-458E-A0CF-256D1699DCBD}">
      <dgm:prSet/>
      <dgm:spPr/>
      <dgm:t>
        <a:bodyPr/>
        <a:lstStyle/>
        <a:p>
          <a:endParaRPr lang="en-US"/>
        </a:p>
      </dgm:t>
    </dgm:pt>
    <dgm:pt modelId="{B5AC9C0B-1D20-4957-A866-89ED18231A73}" type="sibTrans" cxnId="{CFDBCFE1-4797-458E-A0CF-256D1699DCBD}">
      <dgm:prSet/>
      <dgm:spPr/>
      <dgm:t>
        <a:bodyPr/>
        <a:lstStyle/>
        <a:p>
          <a:endParaRPr lang="en-US"/>
        </a:p>
      </dgm:t>
    </dgm:pt>
    <dgm:pt modelId="{DA59984A-EA45-43D5-8622-7135015E39DC}">
      <dgm:prSet phldrT="[Text]" custT="1"/>
      <dgm:spPr/>
      <dgm:t>
        <a:bodyPr/>
        <a:lstStyle/>
        <a:p>
          <a:pPr algn="l"/>
          <a:r>
            <a:rPr lang="sr-Latn-RS" sz="1400" dirty="0"/>
            <a:t>Strateški dokumenti:</a:t>
          </a:r>
        </a:p>
        <a:p>
          <a:pPr algn="l"/>
          <a:r>
            <a:rPr lang="sr-Latn-RS" sz="1400" dirty="0"/>
            <a:t>Strategija i Plan razvoja opštine </a:t>
          </a:r>
        </a:p>
        <a:p>
          <a:pPr algn="l"/>
          <a:r>
            <a:rPr lang="sr-Latn-RS" sz="1400" dirty="0"/>
            <a:t>Akcioni planovi za pojedine oblasti; </a:t>
          </a:r>
        </a:p>
      </dgm:t>
    </dgm:pt>
    <dgm:pt modelId="{346E9DC4-0947-473F-AED9-9AECED92978F}" type="parTrans" cxnId="{5CB019DC-D02B-4F72-8799-DCEC8949294E}">
      <dgm:prSet/>
      <dgm:spPr/>
      <dgm:t>
        <a:bodyPr/>
        <a:lstStyle/>
        <a:p>
          <a:endParaRPr lang="en-US"/>
        </a:p>
      </dgm:t>
    </dgm:pt>
    <dgm:pt modelId="{518CC24E-4035-4B8A-A82C-EA8D78A041FF}" type="sibTrans" cxnId="{5CB019DC-D02B-4F72-8799-DCEC8949294E}">
      <dgm:prSet/>
      <dgm:spPr/>
      <dgm:t>
        <a:bodyPr/>
        <a:lstStyle/>
        <a:p>
          <a:endParaRPr lang="en-US"/>
        </a:p>
      </dgm:t>
    </dgm:pt>
    <dgm:pt modelId="{12F72430-90C8-46E7-9363-A8933111BAFD}">
      <dgm:prSet phldrT="[Text]" custT="1"/>
      <dgm:spPr/>
      <dgm:t>
        <a:bodyPr/>
        <a:lstStyle/>
        <a:p>
          <a:pPr algn="l"/>
          <a:r>
            <a:rPr lang="sr-Latn-RS" sz="1400" dirty="0"/>
            <a:t>Potrebe budžetskih korisnika</a:t>
          </a:r>
          <a:endParaRPr lang="en-US" sz="1400" dirty="0"/>
        </a:p>
      </dgm:t>
    </dgm:pt>
    <dgm:pt modelId="{9324F21A-CF22-404B-991C-F0FAD04F1E1A}" type="parTrans" cxnId="{4EE02A3D-8F83-4292-A026-1515ED03FF36}">
      <dgm:prSet/>
      <dgm:spPr/>
      <dgm:t>
        <a:bodyPr/>
        <a:lstStyle/>
        <a:p>
          <a:endParaRPr lang="en-US"/>
        </a:p>
      </dgm:t>
    </dgm:pt>
    <dgm:pt modelId="{DF00040C-AB67-4D43-B520-7E02E511DCB9}" type="sibTrans" cxnId="{4EE02A3D-8F83-4292-A026-1515ED03FF36}">
      <dgm:prSet/>
      <dgm:spPr/>
      <dgm:t>
        <a:bodyPr/>
        <a:lstStyle/>
        <a:p>
          <a:endParaRPr lang="en-US"/>
        </a:p>
      </dgm:t>
    </dgm:pt>
    <dgm:pt modelId="{CACC7C31-0A19-4B77-8109-9AAB9EC25D20}">
      <dgm:prSet phldrT="[Text]" custT="1"/>
      <dgm:spPr/>
      <dgm:t>
        <a:bodyPr/>
        <a:lstStyle/>
        <a:p>
          <a:pPr algn="l"/>
          <a:r>
            <a:rPr lang="sr-Latn-RS" sz="1400" dirty="0"/>
            <a:t>Započeti projekti iz ranijih godina</a:t>
          </a:r>
        </a:p>
      </dgm:t>
    </dgm:pt>
    <dgm:pt modelId="{F68F9F1A-A0AC-4627-BB76-A21CB9C16ACA}" type="parTrans" cxnId="{C3F3E9EA-BE7C-42FA-A974-B6909D195A40}">
      <dgm:prSet/>
      <dgm:spPr/>
      <dgm:t>
        <a:bodyPr/>
        <a:lstStyle/>
        <a:p>
          <a:endParaRPr lang="en-US"/>
        </a:p>
      </dgm:t>
    </dgm:pt>
    <dgm:pt modelId="{D22C3584-0D16-4A12-B343-F9C335256014}" type="sibTrans" cxnId="{C3F3E9EA-BE7C-42FA-A974-B6909D195A40}">
      <dgm:prSet/>
      <dgm:spPr/>
      <dgm:t>
        <a:bodyPr/>
        <a:lstStyle/>
        <a:p>
          <a:endParaRPr lang="en-US"/>
        </a:p>
      </dgm:t>
    </dgm:pt>
    <dgm:pt modelId="{24C9F698-7D4E-4709-8117-FB7CF1BB6ECA}">
      <dgm:prSet phldrT="[Text]" custT="1"/>
      <dgm:spPr/>
      <dgm:t>
        <a:bodyPr/>
        <a:lstStyle/>
        <a:p>
          <a:pPr algn="l"/>
          <a:r>
            <a:rPr lang="sr-Latn-RS" sz="1400" dirty="0"/>
            <a:t>Ostvarenje prošlogodišnjeg budžeta</a:t>
          </a:r>
          <a:endParaRPr lang="en-US" sz="1400" dirty="0"/>
        </a:p>
      </dgm:t>
    </dgm:pt>
    <dgm:pt modelId="{B764CED6-B38C-4590-855F-1F4460EB1A27}" type="parTrans" cxnId="{04C92B63-107A-49B7-9300-E9098DE5DF6A}">
      <dgm:prSet/>
      <dgm:spPr/>
      <dgm:t>
        <a:bodyPr/>
        <a:lstStyle/>
        <a:p>
          <a:endParaRPr lang="en-US"/>
        </a:p>
      </dgm:t>
    </dgm:pt>
    <dgm:pt modelId="{F823D820-3815-46B0-8D53-E3C09C351FFB}" type="sibTrans" cxnId="{04C92B63-107A-49B7-9300-E9098DE5DF6A}">
      <dgm:prSet/>
      <dgm:spPr/>
      <dgm:t>
        <a:bodyPr/>
        <a:lstStyle/>
        <a:p>
          <a:endParaRPr lang="en-US"/>
        </a:p>
      </dgm:t>
    </dgm:pt>
    <dgm:pt modelId="{0150A799-C83B-499D-BB9F-10C758CEFD9B}">
      <dgm:prSet phldrT="[Text]" custT="1"/>
      <dgm:spPr/>
      <dgm:t>
        <a:bodyPr anchor="t"/>
        <a:lstStyle/>
        <a:p>
          <a:pPr algn="l"/>
          <a:r>
            <a:rPr lang="sr-Latn-RS" sz="1400" dirty="0"/>
            <a:t>Zakoni i propisi:</a:t>
          </a:r>
        </a:p>
        <a:p>
          <a:pPr algn="l"/>
          <a:r>
            <a:rPr lang="sr-Latn-RS" sz="1400" dirty="0"/>
            <a:t>Zakon o finansiranju lokalne samouprave,</a:t>
          </a:r>
        </a:p>
        <a:p>
          <a:pPr algn="l"/>
          <a:r>
            <a:rPr lang="sr-Latn-RS" sz="1400" dirty="0"/>
            <a:t>Zakon o budžetskom sistemu,</a:t>
          </a:r>
        </a:p>
        <a:p>
          <a:pPr algn="l"/>
          <a:r>
            <a:rPr lang="sr-Latn-RS" sz="1400" dirty="0"/>
            <a:t>Zakon o lokalnoj samoupravi, </a:t>
          </a:r>
        </a:p>
        <a:p>
          <a:pPr algn="l"/>
          <a:r>
            <a:rPr lang="sr-Latn-RS" sz="1400" dirty="0"/>
            <a:t>Uputstvo Ministarstva finansija za pripremu odluke o budžetu za 2026. godinu i dr.</a:t>
          </a:r>
        </a:p>
        <a:p>
          <a:pPr algn="l"/>
          <a:r>
            <a:rPr lang="sr-Latn-RS" sz="1400" dirty="0"/>
            <a:t>Svi posebni propisi kojima su utvrđene nadležnosti JLS</a:t>
          </a:r>
          <a:endParaRPr lang="sr-Cyrl-RS" sz="1400" dirty="0">
            <a:solidFill>
              <a:schemeClr val="tx1"/>
            </a:solidFill>
          </a:endParaRPr>
        </a:p>
      </dgm:t>
    </dgm:pt>
    <dgm:pt modelId="{C4F81D71-55D6-477B-91FF-B7E8CDA27FA4}" type="sibTrans" cxnId="{2258ECB3-705E-4310-8AB9-ADAE767310BF}">
      <dgm:prSet/>
      <dgm:spPr/>
      <dgm:t>
        <a:bodyPr/>
        <a:lstStyle/>
        <a:p>
          <a:endParaRPr lang="en-US"/>
        </a:p>
      </dgm:t>
    </dgm:pt>
    <dgm:pt modelId="{F2167233-387A-4C2A-92FA-201B800AF2E5}" type="parTrans" cxnId="{2258ECB3-705E-4310-8AB9-ADAE767310BF}">
      <dgm:prSet/>
      <dgm:spPr/>
      <dgm:t>
        <a:bodyPr/>
        <a:lstStyle/>
        <a:p>
          <a:endParaRPr lang="en-US"/>
        </a:p>
      </dgm:t>
    </dgm:pt>
    <dgm:pt modelId="{25DAE38A-FD8C-46C3-B34D-A50FB369E7DF}" type="pres">
      <dgm:prSet presAssocID="{0E2CB039-CC31-48A4-8156-6B36281AE8EC}" presName="Name0" presStyleCnt="0">
        <dgm:presLayoutVars>
          <dgm:chPref val="1"/>
          <dgm:dir/>
          <dgm:animOne val="branch"/>
          <dgm:animLvl val="lvl"/>
          <dgm:resizeHandles val="exact"/>
        </dgm:presLayoutVars>
      </dgm:prSet>
      <dgm:spPr/>
    </dgm:pt>
    <dgm:pt modelId="{CB26C9DD-3124-450D-81B6-4B010B30C520}" type="pres">
      <dgm:prSet presAssocID="{00360BBF-6709-42DA-A6DE-B8193ABE792F}" presName="root1" presStyleCnt="0"/>
      <dgm:spPr/>
    </dgm:pt>
    <dgm:pt modelId="{D1C52863-34A6-4E04-9740-6E0567681A8F}" type="pres">
      <dgm:prSet presAssocID="{00360BBF-6709-42DA-A6DE-B8193ABE792F}" presName="LevelOneTextNode" presStyleLbl="node0" presStyleIdx="0" presStyleCnt="1" custScaleX="183914" custScaleY="90176">
        <dgm:presLayoutVars>
          <dgm:chPref val="3"/>
        </dgm:presLayoutVars>
      </dgm:prSet>
      <dgm:spPr/>
    </dgm:pt>
    <dgm:pt modelId="{CFBE3A7D-7CD3-413D-AA64-9100FA79E8D0}" type="pres">
      <dgm:prSet presAssocID="{00360BBF-6709-42DA-A6DE-B8193ABE792F}" presName="level2hierChild" presStyleCnt="0"/>
      <dgm:spPr/>
    </dgm:pt>
    <dgm:pt modelId="{25CF5DCC-0AE9-4D09-ABC1-8BE4D97FDFCB}" type="pres">
      <dgm:prSet presAssocID="{F2167233-387A-4C2A-92FA-201B800AF2E5}" presName="conn2-1" presStyleLbl="parChTrans1D2" presStyleIdx="0" presStyleCnt="5"/>
      <dgm:spPr/>
    </dgm:pt>
    <dgm:pt modelId="{61AA8207-A6A4-4905-9FD1-93C90724B340}" type="pres">
      <dgm:prSet presAssocID="{F2167233-387A-4C2A-92FA-201B800AF2E5}" presName="connTx" presStyleLbl="parChTrans1D2" presStyleIdx="0" presStyleCnt="5"/>
      <dgm:spPr/>
    </dgm:pt>
    <dgm:pt modelId="{E4E2AF43-D45C-43E2-8E5A-8B4F8328AA50}" type="pres">
      <dgm:prSet presAssocID="{0150A799-C83B-499D-BB9F-10C758CEFD9B}" presName="root2" presStyleCnt="0"/>
      <dgm:spPr/>
    </dgm:pt>
    <dgm:pt modelId="{AD67EDBF-32B4-495C-A262-4812FBE80932}" type="pres">
      <dgm:prSet presAssocID="{0150A799-C83B-499D-BB9F-10C758CEFD9B}" presName="LevelTwoTextNode" presStyleLbl="node2" presStyleIdx="0" presStyleCnt="5" custScaleX="189790" custScaleY="230123" custLinFactNeighborX="924" custLinFactNeighborY="6005">
        <dgm:presLayoutVars>
          <dgm:chPref val="3"/>
        </dgm:presLayoutVars>
      </dgm:prSet>
      <dgm:spPr/>
    </dgm:pt>
    <dgm:pt modelId="{BD88E36A-E711-4840-AED6-01651340FCD0}" type="pres">
      <dgm:prSet presAssocID="{0150A799-C83B-499D-BB9F-10C758CEFD9B}" presName="level3hierChild" presStyleCnt="0"/>
      <dgm:spPr/>
    </dgm:pt>
    <dgm:pt modelId="{F1903401-CDA9-4777-A04C-F19A89F110A0}" type="pres">
      <dgm:prSet presAssocID="{346E9DC4-0947-473F-AED9-9AECED92978F}" presName="conn2-1" presStyleLbl="parChTrans1D2" presStyleIdx="1" presStyleCnt="5"/>
      <dgm:spPr/>
    </dgm:pt>
    <dgm:pt modelId="{D23E054D-0742-441B-9D09-9EB576968A6E}" type="pres">
      <dgm:prSet presAssocID="{346E9DC4-0947-473F-AED9-9AECED92978F}" presName="connTx" presStyleLbl="parChTrans1D2" presStyleIdx="1" presStyleCnt="5"/>
      <dgm:spPr/>
    </dgm:pt>
    <dgm:pt modelId="{145ADC9F-A830-493F-9981-28A949B5D57E}" type="pres">
      <dgm:prSet presAssocID="{DA59984A-EA45-43D5-8622-7135015E39DC}" presName="root2" presStyleCnt="0"/>
      <dgm:spPr/>
    </dgm:pt>
    <dgm:pt modelId="{A288E7CD-845A-4B30-8D9E-0FCFF4059FF8}" type="pres">
      <dgm:prSet presAssocID="{DA59984A-EA45-43D5-8622-7135015E39DC}" presName="LevelTwoTextNode" presStyleLbl="node2" presStyleIdx="1" presStyleCnt="5" custScaleX="188329" custScaleY="95383">
        <dgm:presLayoutVars>
          <dgm:chPref val="3"/>
        </dgm:presLayoutVars>
      </dgm:prSet>
      <dgm:spPr/>
    </dgm:pt>
    <dgm:pt modelId="{8AF56EA1-EF0C-41F7-A64B-4E0DC746E609}" type="pres">
      <dgm:prSet presAssocID="{DA59984A-EA45-43D5-8622-7135015E39DC}" presName="level3hierChild" presStyleCnt="0"/>
      <dgm:spPr/>
    </dgm:pt>
    <dgm:pt modelId="{531482B3-13DA-4E77-8EF9-7A508768A321}" type="pres">
      <dgm:prSet presAssocID="{9324F21A-CF22-404B-991C-F0FAD04F1E1A}" presName="conn2-1" presStyleLbl="parChTrans1D2" presStyleIdx="2" presStyleCnt="5"/>
      <dgm:spPr/>
    </dgm:pt>
    <dgm:pt modelId="{92BF821D-14E3-40BB-B3C5-212A94A9CA22}" type="pres">
      <dgm:prSet presAssocID="{9324F21A-CF22-404B-991C-F0FAD04F1E1A}" presName="connTx" presStyleLbl="parChTrans1D2" presStyleIdx="2" presStyleCnt="5"/>
      <dgm:spPr/>
    </dgm:pt>
    <dgm:pt modelId="{CB322892-7746-46FA-9A5A-A13AAAB16AEB}" type="pres">
      <dgm:prSet presAssocID="{12F72430-90C8-46E7-9363-A8933111BAFD}" presName="root2" presStyleCnt="0"/>
      <dgm:spPr/>
    </dgm:pt>
    <dgm:pt modelId="{573F9BF2-AC82-43FC-A361-118085DB3D65}" type="pres">
      <dgm:prSet presAssocID="{12F72430-90C8-46E7-9363-A8933111BAFD}" presName="LevelTwoTextNode" presStyleLbl="node2" presStyleIdx="2" presStyleCnt="5" custScaleX="188642" custScaleY="48152">
        <dgm:presLayoutVars>
          <dgm:chPref val="3"/>
        </dgm:presLayoutVars>
      </dgm:prSet>
      <dgm:spPr/>
    </dgm:pt>
    <dgm:pt modelId="{83F1B72F-BD92-4E4B-8B73-2DBC7440818F}" type="pres">
      <dgm:prSet presAssocID="{12F72430-90C8-46E7-9363-A8933111BAFD}" presName="level3hierChild" presStyleCnt="0"/>
      <dgm:spPr/>
    </dgm:pt>
    <dgm:pt modelId="{EE8B77DA-77C5-46AD-80A2-BD307CFE9F0A}" type="pres">
      <dgm:prSet presAssocID="{F68F9F1A-A0AC-4627-BB76-A21CB9C16ACA}" presName="conn2-1" presStyleLbl="parChTrans1D2" presStyleIdx="3" presStyleCnt="5"/>
      <dgm:spPr/>
    </dgm:pt>
    <dgm:pt modelId="{7E8E6685-0078-4B86-BC52-3A0FBAF76686}" type="pres">
      <dgm:prSet presAssocID="{F68F9F1A-A0AC-4627-BB76-A21CB9C16ACA}" presName="connTx" presStyleLbl="parChTrans1D2" presStyleIdx="3" presStyleCnt="5"/>
      <dgm:spPr/>
    </dgm:pt>
    <dgm:pt modelId="{4C9B0C12-D40F-4085-B321-C72DDFDB9D14}" type="pres">
      <dgm:prSet presAssocID="{CACC7C31-0A19-4B77-8109-9AAB9EC25D20}" presName="root2" presStyleCnt="0"/>
      <dgm:spPr/>
    </dgm:pt>
    <dgm:pt modelId="{B2DE3A8A-BA09-499F-9C72-0630724E4538}" type="pres">
      <dgm:prSet presAssocID="{CACC7C31-0A19-4B77-8109-9AAB9EC25D20}" presName="LevelTwoTextNode" presStyleLbl="node2" presStyleIdx="3" presStyleCnt="5" custScaleX="188676" custScaleY="48056">
        <dgm:presLayoutVars>
          <dgm:chPref val="3"/>
        </dgm:presLayoutVars>
      </dgm:prSet>
      <dgm:spPr/>
    </dgm:pt>
    <dgm:pt modelId="{225055FE-8B42-4143-ADD3-8E6B554691DD}" type="pres">
      <dgm:prSet presAssocID="{CACC7C31-0A19-4B77-8109-9AAB9EC25D20}" presName="level3hierChild" presStyleCnt="0"/>
      <dgm:spPr/>
    </dgm:pt>
    <dgm:pt modelId="{69201674-1235-4FA7-9CBC-B675F6713E38}" type="pres">
      <dgm:prSet presAssocID="{B764CED6-B38C-4590-855F-1F4460EB1A27}" presName="conn2-1" presStyleLbl="parChTrans1D2" presStyleIdx="4" presStyleCnt="5"/>
      <dgm:spPr/>
    </dgm:pt>
    <dgm:pt modelId="{EE9BE54A-48D2-43A6-AD4C-394C0EDDA292}" type="pres">
      <dgm:prSet presAssocID="{B764CED6-B38C-4590-855F-1F4460EB1A27}" presName="connTx" presStyleLbl="parChTrans1D2" presStyleIdx="4" presStyleCnt="5"/>
      <dgm:spPr/>
    </dgm:pt>
    <dgm:pt modelId="{991F253B-0E4F-40EA-A604-E0113D6B712C}" type="pres">
      <dgm:prSet presAssocID="{24C9F698-7D4E-4709-8117-FB7CF1BB6ECA}" presName="root2" presStyleCnt="0"/>
      <dgm:spPr/>
    </dgm:pt>
    <dgm:pt modelId="{94F14A6F-3CD0-4A17-88D3-6F4D0EB2D4E6}" type="pres">
      <dgm:prSet presAssocID="{24C9F698-7D4E-4709-8117-FB7CF1BB6ECA}" presName="LevelTwoTextNode" presStyleLbl="node2" presStyleIdx="4" presStyleCnt="5" custScaleX="189623" custScaleY="49763">
        <dgm:presLayoutVars>
          <dgm:chPref val="3"/>
        </dgm:presLayoutVars>
      </dgm:prSet>
      <dgm:spPr/>
    </dgm:pt>
    <dgm:pt modelId="{29A4DBB5-5792-469E-B23C-2F896481FC4D}" type="pres">
      <dgm:prSet presAssocID="{24C9F698-7D4E-4709-8117-FB7CF1BB6ECA}" presName="level3hierChild" presStyleCnt="0"/>
      <dgm:spPr/>
    </dgm:pt>
  </dgm:ptLst>
  <dgm:cxnLst>
    <dgm:cxn modelId="{34283C31-8592-4422-A1A3-73AB4C9D03AC}" type="presOf" srcId="{346E9DC4-0947-473F-AED9-9AECED92978F}" destId="{F1903401-CDA9-4777-A04C-F19A89F110A0}" srcOrd="0" destOrd="0" presId="urn:microsoft.com/office/officeart/2008/layout/HorizontalMultiLevelHierarchy"/>
    <dgm:cxn modelId="{4EE02A3D-8F83-4292-A026-1515ED03FF36}" srcId="{00360BBF-6709-42DA-A6DE-B8193ABE792F}" destId="{12F72430-90C8-46E7-9363-A8933111BAFD}" srcOrd="2" destOrd="0" parTransId="{9324F21A-CF22-404B-991C-F0FAD04F1E1A}" sibTransId="{DF00040C-AB67-4D43-B520-7E02E511DCB9}"/>
    <dgm:cxn modelId="{04C92B63-107A-49B7-9300-E9098DE5DF6A}" srcId="{00360BBF-6709-42DA-A6DE-B8193ABE792F}" destId="{24C9F698-7D4E-4709-8117-FB7CF1BB6ECA}" srcOrd="4" destOrd="0" parTransId="{B764CED6-B38C-4590-855F-1F4460EB1A27}" sibTransId="{F823D820-3815-46B0-8D53-E3C09C351FFB}"/>
    <dgm:cxn modelId="{40388A68-B94C-4A35-8C64-05C5C0A60913}" type="presOf" srcId="{F2167233-387A-4C2A-92FA-201B800AF2E5}" destId="{61AA8207-A6A4-4905-9FD1-93C90724B340}" srcOrd="1" destOrd="0" presId="urn:microsoft.com/office/officeart/2008/layout/HorizontalMultiLevelHierarchy"/>
    <dgm:cxn modelId="{01BF0D4B-39BD-418F-9FD8-FA1BCFA1191B}" type="presOf" srcId="{0150A799-C83B-499D-BB9F-10C758CEFD9B}" destId="{AD67EDBF-32B4-495C-A262-4812FBE80932}" srcOrd="0" destOrd="0" presId="urn:microsoft.com/office/officeart/2008/layout/HorizontalMultiLevelHierarchy"/>
    <dgm:cxn modelId="{E5279A4E-EE6C-4FFB-B246-5E27296AFE3A}" type="presOf" srcId="{12F72430-90C8-46E7-9363-A8933111BAFD}" destId="{573F9BF2-AC82-43FC-A361-118085DB3D65}" srcOrd="0" destOrd="0" presId="urn:microsoft.com/office/officeart/2008/layout/HorizontalMultiLevelHierarchy"/>
    <dgm:cxn modelId="{D638D777-8D10-48F2-B9D8-6C3134F26FF3}" type="presOf" srcId="{00360BBF-6709-42DA-A6DE-B8193ABE792F}" destId="{D1C52863-34A6-4E04-9740-6E0567681A8F}" srcOrd="0" destOrd="0" presId="urn:microsoft.com/office/officeart/2008/layout/HorizontalMultiLevelHierarchy"/>
    <dgm:cxn modelId="{C39D5786-DF54-4F2D-BB08-544A5A89AC42}" type="presOf" srcId="{DA59984A-EA45-43D5-8622-7135015E39DC}" destId="{A288E7CD-845A-4B30-8D9E-0FCFF4059FF8}" srcOrd="0" destOrd="0" presId="urn:microsoft.com/office/officeart/2008/layout/HorizontalMultiLevelHierarchy"/>
    <dgm:cxn modelId="{2C85DAA3-D0FC-43CA-9B0A-F73BC8EBF88D}" type="presOf" srcId="{9324F21A-CF22-404B-991C-F0FAD04F1E1A}" destId="{92BF821D-14E3-40BB-B3C5-212A94A9CA22}" srcOrd="1" destOrd="0" presId="urn:microsoft.com/office/officeart/2008/layout/HorizontalMultiLevelHierarchy"/>
    <dgm:cxn modelId="{2258ECB3-705E-4310-8AB9-ADAE767310BF}" srcId="{00360BBF-6709-42DA-A6DE-B8193ABE792F}" destId="{0150A799-C83B-499D-BB9F-10C758CEFD9B}" srcOrd="0" destOrd="0" parTransId="{F2167233-387A-4C2A-92FA-201B800AF2E5}" sibTransId="{C4F81D71-55D6-477B-91FF-B7E8CDA27FA4}"/>
    <dgm:cxn modelId="{200F0BB4-194A-4F9E-8035-F09C349D5691}" type="presOf" srcId="{346E9DC4-0947-473F-AED9-9AECED92978F}" destId="{D23E054D-0742-441B-9D09-9EB576968A6E}" srcOrd="1" destOrd="0" presId="urn:microsoft.com/office/officeart/2008/layout/HorizontalMultiLevelHierarchy"/>
    <dgm:cxn modelId="{54DF95BD-B55C-478B-B176-94F45C467DEA}" type="presOf" srcId="{24C9F698-7D4E-4709-8117-FB7CF1BB6ECA}" destId="{94F14A6F-3CD0-4A17-88D3-6F4D0EB2D4E6}" srcOrd="0" destOrd="0" presId="urn:microsoft.com/office/officeart/2008/layout/HorizontalMultiLevelHierarchy"/>
    <dgm:cxn modelId="{576C8ACB-F866-4817-A9DB-50D6A32736E8}" type="presOf" srcId="{F68F9F1A-A0AC-4627-BB76-A21CB9C16ACA}" destId="{7E8E6685-0078-4B86-BC52-3A0FBAF76686}" srcOrd="1" destOrd="0" presId="urn:microsoft.com/office/officeart/2008/layout/HorizontalMultiLevelHierarchy"/>
    <dgm:cxn modelId="{FB5A4DD2-91D2-40A1-813C-E41EC57616AE}" type="presOf" srcId="{B764CED6-B38C-4590-855F-1F4460EB1A27}" destId="{69201674-1235-4FA7-9CBC-B675F6713E38}" srcOrd="0" destOrd="0" presId="urn:microsoft.com/office/officeart/2008/layout/HorizontalMultiLevelHierarchy"/>
    <dgm:cxn modelId="{E2BD27D4-DAC4-4519-8D15-C28EE4B2AB17}" type="presOf" srcId="{CACC7C31-0A19-4B77-8109-9AAB9EC25D20}" destId="{B2DE3A8A-BA09-499F-9C72-0630724E4538}" srcOrd="0" destOrd="0" presId="urn:microsoft.com/office/officeart/2008/layout/HorizontalMultiLevelHierarchy"/>
    <dgm:cxn modelId="{296FDAD7-32B9-4AA6-AB43-27535B1CEDA1}" type="presOf" srcId="{B764CED6-B38C-4590-855F-1F4460EB1A27}" destId="{EE9BE54A-48D2-43A6-AD4C-394C0EDDA292}" srcOrd="1" destOrd="0" presId="urn:microsoft.com/office/officeart/2008/layout/HorizontalMultiLevelHierarchy"/>
    <dgm:cxn modelId="{5CB019DC-D02B-4F72-8799-DCEC8949294E}" srcId="{00360BBF-6709-42DA-A6DE-B8193ABE792F}" destId="{DA59984A-EA45-43D5-8622-7135015E39DC}" srcOrd="1" destOrd="0" parTransId="{346E9DC4-0947-473F-AED9-9AECED92978F}" sibTransId="{518CC24E-4035-4B8A-A82C-EA8D78A041FF}"/>
    <dgm:cxn modelId="{EBEF4ADE-627A-4970-BBED-45B55431C879}" type="presOf" srcId="{F68F9F1A-A0AC-4627-BB76-A21CB9C16ACA}" destId="{EE8B77DA-77C5-46AD-80A2-BD307CFE9F0A}" srcOrd="0" destOrd="0" presId="urn:microsoft.com/office/officeart/2008/layout/HorizontalMultiLevelHierarchy"/>
    <dgm:cxn modelId="{CFDBCFE1-4797-458E-A0CF-256D1699DCBD}" srcId="{0E2CB039-CC31-48A4-8156-6B36281AE8EC}" destId="{00360BBF-6709-42DA-A6DE-B8193ABE792F}" srcOrd="0" destOrd="0" parTransId="{F529A454-219A-454C-B138-14C3B361B39F}" sibTransId="{B5AC9C0B-1D20-4957-A866-89ED18231A73}"/>
    <dgm:cxn modelId="{9435DEE7-B833-45BD-8BAB-C370E3ADA3A3}" type="presOf" srcId="{F2167233-387A-4C2A-92FA-201B800AF2E5}" destId="{25CF5DCC-0AE9-4D09-ABC1-8BE4D97FDFCB}" srcOrd="0" destOrd="0" presId="urn:microsoft.com/office/officeart/2008/layout/HorizontalMultiLevelHierarchy"/>
    <dgm:cxn modelId="{C3F3E9EA-BE7C-42FA-A974-B6909D195A40}" srcId="{00360BBF-6709-42DA-A6DE-B8193ABE792F}" destId="{CACC7C31-0A19-4B77-8109-9AAB9EC25D20}" srcOrd="3" destOrd="0" parTransId="{F68F9F1A-A0AC-4627-BB76-A21CB9C16ACA}" sibTransId="{D22C3584-0D16-4A12-B343-F9C335256014}"/>
    <dgm:cxn modelId="{5F3E36FB-962E-4D75-AA46-DDFDEC90684F}" type="presOf" srcId="{9324F21A-CF22-404B-991C-F0FAD04F1E1A}" destId="{531482B3-13DA-4E77-8EF9-7A508768A321}" srcOrd="0" destOrd="0" presId="urn:microsoft.com/office/officeart/2008/layout/HorizontalMultiLevelHierarchy"/>
    <dgm:cxn modelId="{95AB8CFE-8FB4-44AD-859A-6210B1783C5C}" type="presOf" srcId="{0E2CB039-CC31-48A4-8156-6B36281AE8EC}" destId="{25DAE38A-FD8C-46C3-B34D-A50FB369E7DF}" srcOrd="0" destOrd="0" presId="urn:microsoft.com/office/officeart/2008/layout/HorizontalMultiLevelHierarchy"/>
    <dgm:cxn modelId="{F43F3809-C85D-45B0-8B1F-A48A2240F7FD}" type="presParOf" srcId="{25DAE38A-FD8C-46C3-B34D-A50FB369E7DF}" destId="{CB26C9DD-3124-450D-81B6-4B010B30C520}" srcOrd="0" destOrd="0" presId="urn:microsoft.com/office/officeart/2008/layout/HorizontalMultiLevelHierarchy"/>
    <dgm:cxn modelId="{2944E46B-0331-4BCB-A798-32B203C58265}" type="presParOf" srcId="{CB26C9DD-3124-450D-81B6-4B010B30C520}" destId="{D1C52863-34A6-4E04-9740-6E0567681A8F}" srcOrd="0" destOrd="0" presId="urn:microsoft.com/office/officeart/2008/layout/HorizontalMultiLevelHierarchy"/>
    <dgm:cxn modelId="{F2729F2A-A943-4A2C-87AA-9EA209FBF982}" type="presParOf" srcId="{CB26C9DD-3124-450D-81B6-4B010B30C520}" destId="{CFBE3A7D-7CD3-413D-AA64-9100FA79E8D0}" srcOrd="1" destOrd="0" presId="urn:microsoft.com/office/officeart/2008/layout/HorizontalMultiLevelHierarchy"/>
    <dgm:cxn modelId="{BEF379DB-5DFA-4386-AFDB-5F4C6BAEF77C}" type="presParOf" srcId="{CFBE3A7D-7CD3-413D-AA64-9100FA79E8D0}" destId="{25CF5DCC-0AE9-4D09-ABC1-8BE4D97FDFCB}" srcOrd="0" destOrd="0" presId="urn:microsoft.com/office/officeart/2008/layout/HorizontalMultiLevelHierarchy"/>
    <dgm:cxn modelId="{6B6EE897-CB21-494F-A275-3F65B2330CD8}" type="presParOf" srcId="{25CF5DCC-0AE9-4D09-ABC1-8BE4D97FDFCB}" destId="{61AA8207-A6A4-4905-9FD1-93C90724B340}" srcOrd="0" destOrd="0" presId="urn:microsoft.com/office/officeart/2008/layout/HorizontalMultiLevelHierarchy"/>
    <dgm:cxn modelId="{71C16420-94D0-4C4D-8826-0C65D893AC5A}" type="presParOf" srcId="{CFBE3A7D-7CD3-413D-AA64-9100FA79E8D0}" destId="{E4E2AF43-D45C-43E2-8E5A-8B4F8328AA50}" srcOrd="1" destOrd="0" presId="urn:microsoft.com/office/officeart/2008/layout/HorizontalMultiLevelHierarchy"/>
    <dgm:cxn modelId="{BF712BFE-C950-41CA-87C5-31BDD02EDEE5}" type="presParOf" srcId="{E4E2AF43-D45C-43E2-8E5A-8B4F8328AA50}" destId="{AD67EDBF-32B4-495C-A262-4812FBE80932}" srcOrd="0" destOrd="0" presId="urn:microsoft.com/office/officeart/2008/layout/HorizontalMultiLevelHierarchy"/>
    <dgm:cxn modelId="{7147CEBD-6915-4195-841E-7CD7DE6F33E4}" type="presParOf" srcId="{E4E2AF43-D45C-43E2-8E5A-8B4F8328AA50}" destId="{BD88E36A-E711-4840-AED6-01651340FCD0}" srcOrd="1" destOrd="0" presId="urn:microsoft.com/office/officeart/2008/layout/HorizontalMultiLevelHierarchy"/>
    <dgm:cxn modelId="{0A8A22A4-4EDA-4689-B0A9-1198A9E56F06}" type="presParOf" srcId="{CFBE3A7D-7CD3-413D-AA64-9100FA79E8D0}" destId="{F1903401-CDA9-4777-A04C-F19A89F110A0}" srcOrd="2" destOrd="0" presId="urn:microsoft.com/office/officeart/2008/layout/HorizontalMultiLevelHierarchy"/>
    <dgm:cxn modelId="{933306AF-1DFB-4BB3-9D7E-EFC678BAAB07}" type="presParOf" srcId="{F1903401-CDA9-4777-A04C-F19A89F110A0}" destId="{D23E054D-0742-441B-9D09-9EB576968A6E}" srcOrd="0" destOrd="0" presId="urn:microsoft.com/office/officeart/2008/layout/HorizontalMultiLevelHierarchy"/>
    <dgm:cxn modelId="{5944B083-DBD5-40A0-A7C2-97EE7928F409}" type="presParOf" srcId="{CFBE3A7D-7CD3-413D-AA64-9100FA79E8D0}" destId="{145ADC9F-A830-493F-9981-28A949B5D57E}" srcOrd="3" destOrd="0" presId="urn:microsoft.com/office/officeart/2008/layout/HorizontalMultiLevelHierarchy"/>
    <dgm:cxn modelId="{0CA230BB-4CD5-404C-BE9F-5BC1C225C2EE}" type="presParOf" srcId="{145ADC9F-A830-493F-9981-28A949B5D57E}" destId="{A288E7CD-845A-4B30-8D9E-0FCFF4059FF8}" srcOrd="0" destOrd="0" presId="urn:microsoft.com/office/officeart/2008/layout/HorizontalMultiLevelHierarchy"/>
    <dgm:cxn modelId="{3E6A55AD-4F8D-47D7-9596-9A9228B677C8}" type="presParOf" srcId="{145ADC9F-A830-493F-9981-28A949B5D57E}" destId="{8AF56EA1-EF0C-41F7-A64B-4E0DC746E609}" srcOrd="1" destOrd="0" presId="urn:microsoft.com/office/officeart/2008/layout/HorizontalMultiLevelHierarchy"/>
    <dgm:cxn modelId="{09BC75D1-9083-4561-85C8-75AF4AA86828}" type="presParOf" srcId="{CFBE3A7D-7CD3-413D-AA64-9100FA79E8D0}" destId="{531482B3-13DA-4E77-8EF9-7A508768A321}" srcOrd="4" destOrd="0" presId="urn:microsoft.com/office/officeart/2008/layout/HorizontalMultiLevelHierarchy"/>
    <dgm:cxn modelId="{4EAC49D4-BDB5-4EB2-8578-C2E070F88431}" type="presParOf" srcId="{531482B3-13DA-4E77-8EF9-7A508768A321}" destId="{92BF821D-14E3-40BB-B3C5-212A94A9CA22}" srcOrd="0" destOrd="0" presId="urn:microsoft.com/office/officeart/2008/layout/HorizontalMultiLevelHierarchy"/>
    <dgm:cxn modelId="{D8757985-95D4-41F4-9DDE-14544475857D}" type="presParOf" srcId="{CFBE3A7D-7CD3-413D-AA64-9100FA79E8D0}" destId="{CB322892-7746-46FA-9A5A-A13AAAB16AEB}" srcOrd="5" destOrd="0" presId="urn:microsoft.com/office/officeart/2008/layout/HorizontalMultiLevelHierarchy"/>
    <dgm:cxn modelId="{73C89E73-4139-434D-87AD-ADAD0C59E908}" type="presParOf" srcId="{CB322892-7746-46FA-9A5A-A13AAAB16AEB}" destId="{573F9BF2-AC82-43FC-A361-118085DB3D65}" srcOrd="0" destOrd="0" presId="urn:microsoft.com/office/officeart/2008/layout/HorizontalMultiLevelHierarchy"/>
    <dgm:cxn modelId="{88F62846-FA46-46DD-9A34-88ED39FBC415}" type="presParOf" srcId="{CB322892-7746-46FA-9A5A-A13AAAB16AEB}" destId="{83F1B72F-BD92-4E4B-8B73-2DBC7440818F}" srcOrd="1" destOrd="0" presId="urn:microsoft.com/office/officeart/2008/layout/HorizontalMultiLevelHierarchy"/>
    <dgm:cxn modelId="{8F20CA88-25B3-4493-842E-3AFF0C66C0F8}" type="presParOf" srcId="{CFBE3A7D-7CD3-413D-AA64-9100FA79E8D0}" destId="{EE8B77DA-77C5-46AD-80A2-BD307CFE9F0A}" srcOrd="6" destOrd="0" presId="urn:microsoft.com/office/officeart/2008/layout/HorizontalMultiLevelHierarchy"/>
    <dgm:cxn modelId="{46BD5FA2-135F-4D9F-8AF7-F80EFFC323A9}" type="presParOf" srcId="{EE8B77DA-77C5-46AD-80A2-BD307CFE9F0A}" destId="{7E8E6685-0078-4B86-BC52-3A0FBAF76686}" srcOrd="0" destOrd="0" presId="urn:microsoft.com/office/officeart/2008/layout/HorizontalMultiLevelHierarchy"/>
    <dgm:cxn modelId="{46BBF2DE-5F5D-431F-8623-48417D871D57}" type="presParOf" srcId="{CFBE3A7D-7CD3-413D-AA64-9100FA79E8D0}" destId="{4C9B0C12-D40F-4085-B321-C72DDFDB9D14}" srcOrd="7" destOrd="0" presId="urn:microsoft.com/office/officeart/2008/layout/HorizontalMultiLevelHierarchy"/>
    <dgm:cxn modelId="{7CBD2BF3-D51D-4346-927D-53D4E821F69D}" type="presParOf" srcId="{4C9B0C12-D40F-4085-B321-C72DDFDB9D14}" destId="{B2DE3A8A-BA09-499F-9C72-0630724E4538}" srcOrd="0" destOrd="0" presId="urn:microsoft.com/office/officeart/2008/layout/HorizontalMultiLevelHierarchy"/>
    <dgm:cxn modelId="{39EEF601-0469-429F-A54A-4FBE9BDF5D36}" type="presParOf" srcId="{4C9B0C12-D40F-4085-B321-C72DDFDB9D14}" destId="{225055FE-8B42-4143-ADD3-8E6B554691DD}" srcOrd="1" destOrd="0" presId="urn:microsoft.com/office/officeart/2008/layout/HorizontalMultiLevelHierarchy"/>
    <dgm:cxn modelId="{144FBA39-8477-41EA-916B-954C479349CC}" type="presParOf" srcId="{CFBE3A7D-7CD3-413D-AA64-9100FA79E8D0}" destId="{69201674-1235-4FA7-9CBC-B675F6713E38}" srcOrd="8" destOrd="0" presId="urn:microsoft.com/office/officeart/2008/layout/HorizontalMultiLevelHierarchy"/>
    <dgm:cxn modelId="{92AA3B83-8E15-4435-BF74-F86C5A05BEEA}" type="presParOf" srcId="{69201674-1235-4FA7-9CBC-B675F6713E38}" destId="{EE9BE54A-48D2-43A6-AD4C-394C0EDDA292}" srcOrd="0" destOrd="0" presId="urn:microsoft.com/office/officeart/2008/layout/HorizontalMultiLevelHierarchy"/>
    <dgm:cxn modelId="{C84FC69F-3CC3-4003-801C-5D64B1129CD7}" type="presParOf" srcId="{CFBE3A7D-7CD3-413D-AA64-9100FA79E8D0}" destId="{991F253B-0E4F-40EA-A604-E0113D6B712C}" srcOrd="9" destOrd="0" presId="urn:microsoft.com/office/officeart/2008/layout/HorizontalMultiLevelHierarchy"/>
    <dgm:cxn modelId="{24ABB6DB-8CD6-4C64-8306-CBA70F65EC0F}" type="presParOf" srcId="{991F253B-0E4F-40EA-A604-E0113D6B712C}" destId="{94F14A6F-3CD0-4A17-88D3-6F4D0EB2D4E6}" srcOrd="0" destOrd="0" presId="urn:microsoft.com/office/officeart/2008/layout/HorizontalMultiLevelHierarchy"/>
    <dgm:cxn modelId="{41ACFB4D-7855-49B0-ADAF-C505E803E4F5}" type="presParOf" srcId="{991F253B-0E4F-40EA-A604-E0113D6B712C}" destId="{29A4DBB5-5792-469E-B23C-2F896481FC4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ECFAC-63B3-40F0-9E03-B31D365E432C}" type="doc">
      <dgm:prSet loTypeId="urn:microsoft.com/office/officeart/2005/8/layout/equation1" loCatId="process" qsTypeId="urn:microsoft.com/office/officeart/2005/8/quickstyle/simple1" qsCatId="simple" csTypeId="urn:microsoft.com/office/officeart/2005/8/colors/colorful4" csCatId="colorful" phldr="1"/>
      <dgm:spPr/>
    </dgm:pt>
    <dgm:pt modelId="{567740A1-931A-404E-B8A7-DCAB60009AEA}">
      <dgm:prSet phldrT="[Text]" custT="1"/>
      <dgm:spPr/>
      <dgm:t>
        <a:bodyPr/>
        <a:lstStyle/>
        <a:p>
          <a:r>
            <a:rPr lang="sr-Latn-RS" sz="1100" dirty="0">
              <a:solidFill>
                <a:schemeClr val="bg1"/>
              </a:solidFill>
            </a:rPr>
            <a:t>Ukupan budžet opštine</a:t>
          </a:r>
          <a:endParaRPr lang="x-none" sz="1100" dirty="0">
            <a:solidFill>
              <a:schemeClr val="bg1"/>
            </a:solidFill>
          </a:endParaRPr>
        </a:p>
        <a:p>
          <a:r>
            <a:rPr lang="en-US" sz="1200" b="1" dirty="0"/>
            <a:t>1.192.330.639,00</a:t>
          </a:r>
          <a:endParaRPr lang="en-US" sz="1200" dirty="0">
            <a:solidFill>
              <a:schemeClr val="bg1"/>
            </a:solidFill>
          </a:endParaRPr>
        </a:p>
      </dgm:t>
    </dgm:pt>
    <dgm:pt modelId="{0643A071-2AC8-4124-916D-3A8BE5775A6D}" type="parTrans" cxnId="{B1A00774-0D3C-406F-9413-9997B0306F44}">
      <dgm:prSet/>
      <dgm:spPr/>
      <dgm:t>
        <a:bodyPr/>
        <a:lstStyle/>
        <a:p>
          <a:endParaRPr lang="en-US"/>
        </a:p>
      </dgm:t>
    </dgm:pt>
    <dgm:pt modelId="{097825AB-8F2B-4EF3-ABE1-7DCEF8027B99}" type="sibTrans" cxnId="{B1A00774-0D3C-406F-9413-9997B0306F44}">
      <dgm:prSet/>
      <dgm:spPr/>
      <dgm:t>
        <a:bodyPr/>
        <a:lstStyle/>
        <a:p>
          <a:endParaRPr lang="en-US"/>
        </a:p>
      </dgm:t>
    </dgm:pt>
    <dgm:pt modelId="{1F884CF4-1E4C-423F-AE7B-0BAC3D97360D}">
      <dgm:prSet custT="1"/>
      <dgm:spPr/>
      <dgm:t>
        <a:bodyPr/>
        <a:lstStyle/>
        <a:p>
          <a:r>
            <a:rPr lang="sr-Latn-RS" sz="800" dirty="0"/>
            <a:t>Sredstva iz budžeta opštine</a:t>
          </a:r>
          <a:endParaRPr lang="x-none" sz="800" dirty="0"/>
        </a:p>
        <a:p>
          <a:r>
            <a:rPr lang="en-US" sz="1000" b="1" dirty="0"/>
            <a:t>1.071.851.576</a:t>
          </a:r>
          <a:endParaRPr lang="en-US" sz="1000" dirty="0">
            <a:solidFill>
              <a:schemeClr val="bg1"/>
            </a:solidFill>
          </a:endParaRPr>
        </a:p>
      </dgm:t>
    </dgm:pt>
    <dgm:pt modelId="{B54F7004-6983-4114-82DE-5ADF4FEF4D02}" type="parTrans" cxnId="{70C4B168-53EF-4508-8C4E-A3F87A5F97DE}">
      <dgm:prSet/>
      <dgm:spPr/>
      <dgm:t>
        <a:bodyPr/>
        <a:lstStyle/>
        <a:p>
          <a:endParaRPr lang="en-US"/>
        </a:p>
      </dgm:t>
    </dgm:pt>
    <dgm:pt modelId="{1B723845-E0D1-4671-AE0F-32E0821595D7}" type="sibTrans" cxnId="{70C4B168-53EF-4508-8C4E-A3F87A5F97DE}">
      <dgm:prSet/>
      <dgm:spPr/>
      <dgm:t>
        <a:bodyPr/>
        <a:lstStyle/>
        <a:p>
          <a:endParaRPr lang="en-US"/>
        </a:p>
      </dgm:t>
    </dgm:pt>
    <dgm:pt modelId="{6B4F6DEB-1339-49B0-ACF7-8CA4CDC6C2A7}">
      <dgm:prSet/>
      <dgm:spPr/>
      <dgm:t>
        <a:bodyPr/>
        <a:lstStyle/>
        <a:p>
          <a:r>
            <a:rPr lang="sr-Latn-RS" dirty="0">
              <a:solidFill>
                <a:schemeClr val="bg1"/>
              </a:solidFill>
            </a:rPr>
            <a:t>Sredstva iz sopstvenih izvora</a:t>
          </a:r>
          <a:endParaRPr lang="en-US" dirty="0">
            <a:solidFill>
              <a:schemeClr val="bg1"/>
            </a:solidFill>
          </a:endParaRPr>
        </a:p>
        <a:p>
          <a:r>
            <a:rPr lang="en-US" b="1" dirty="0"/>
            <a:t>7.000.000,00</a:t>
          </a:r>
          <a:endParaRPr lang="en-US" dirty="0">
            <a:solidFill>
              <a:schemeClr val="bg1"/>
            </a:solidFill>
          </a:endParaRPr>
        </a:p>
      </dgm:t>
    </dgm:pt>
    <dgm:pt modelId="{75A4C3BC-9AB8-4B4A-80A6-AFCC5625631A}" type="parTrans" cxnId="{C7218CF0-EDE5-4C8D-822C-41B0EB4EB09E}">
      <dgm:prSet/>
      <dgm:spPr/>
      <dgm:t>
        <a:bodyPr/>
        <a:lstStyle/>
        <a:p>
          <a:endParaRPr lang="x-none"/>
        </a:p>
      </dgm:t>
    </dgm:pt>
    <dgm:pt modelId="{2FBC3B9E-6A47-4B0C-B355-F93459E7C8E4}" type="sibTrans" cxnId="{C7218CF0-EDE5-4C8D-822C-41B0EB4EB09E}">
      <dgm:prSet/>
      <dgm:spPr/>
      <dgm:t>
        <a:bodyPr/>
        <a:lstStyle/>
        <a:p>
          <a:endParaRPr lang="x-none"/>
        </a:p>
      </dgm:t>
    </dgm:pt>
    <dgm:pt modelId="{D808756E-3B1D-47E3-AE35-E3F85D3BDC64}">
      <dgm:prSet/>
      <dgm:spPr/>
      <dgm:t>
        <a:bodyPr/>
        <a:lstStyle/>
        <a:p>
          <a:r>
            <a:rPr lang="sr-Latn-RS" dirty="0">
              <a:solidFill>
                <a:schemeClr val="bg1"/>
              </a:solidFill>
            </a:rPr>
            <a:t>Sredstva iz ostalih izvora</a:t>
          </a:r>
        </a:p>
        <a:p>
          <a:r>
            <a:rPr lang="en-US" b="1" dirty="0"/>
            <a:t>113.479.063,00</a:t>
          </a:r>
          <a:endParaRPr lang="en-US" dirty="0">
            <a:solidFill>
              <a:schemeClr val="bg1"/>
            </a:solidFill>
          </a:endParaRPr>
        </a:p>
      </dgm:t>
    </dgm:pt>
    <dgm:pt modelId="{C1C828A2-2A3E-4288-861E-D5B48259F473}" type="parTrans" cxnId="{4273BA76-B537-4626-86B8-2AE4A6CDFE18}">
      <dgm:prSet/>
      <dgm:spPr/>
      <dgm:t>
        <a:bodyPr/>
        <a:lstStyle/>
        <a:p>
          <a:endParaRPr lang="en-US"/>
        </a:p>
      </dgm:t>
    </dgm:pt>
    <dgm:pt modelId="{3F648968-355E-472A-920D-396A51001EA1}" type="sibTrans" cxnId="{4273BA76-B537-4626-86B8-2AE4A6CDFE18}">
      <dgm:prSet/>
      <dgm:spPr/>
      <dgm:t>
        <a:bodyPr/>
        <a:lstStyle/>
        <a:p>
          <a:endParaRPr lang="en-US"/>
        </a:p>
      </dgm:t>
    </dgm:pt>
    <dgm:pt modelId="{688A0EC4-0F6D-4987-959D-CA5F27B3CF24}" type="pres">
      <dgm:prSet presAssocID="{028ECFAC-63B3-40F0-9E03-B31D365E432C}" presName="linearFlow" presStyleCnt="0">
        <dgm:presLayoutVars>
          <dgm:dir/>
          <dgm:resizeHandles val="exact"/>
        </dgm:presLayoutVars>
      </dgm:prSet>
      <dgm:spPr/>
    </dgm:pt>
    <dgm:pt modelId="{D96E659A-663E-485D-BF89-FD74BE74A5C4}" type="pres">
      <dgm:prSet presAssocID="{1F884CF4-1E4C-423F-AE7B-0BAC3D97360D}" presName="node" presStyleLbl="node1" presStyleIdx="0" presStyleCnt="4" custScaleX="139826" custScaleY="127959">
        <dgm:presLayoutVars>
          <dgm:bulletEnabled val="1"/>
        </dgm:presLayoutVars>
      </dgm:prSet>
      <dgm:spPr/>
    </dgm:pt>
    <dgm:pt modelId="{BA78071E-3EA3-4945-922C-AE021F34276A}" type="pres">
      <dgm:prSet presAssocID="{1B723845-E0D1-4671-AE0F-32E0821595D7}" presName="spacerL" presStyleCnt="0"/>
      <dgm:spPr/>
    </dgm:pt>
    <dgm:pt modelId="{98F3E7AB-6934-48FA-B82F-FBEAF1B2375D}" type="pres">
      <dgm:prSet presAssocID="{1B723845-E0D1-4671-AE0F-32E0821595D7}" presName="sibTrans" presStyleLbl="sibTrans2D1" presStyleIdx="0" presStyleCnt="3"/>
      <dgm:spPr/>
    </dgm:pt>
    <dgm:pt modelId="{F9CA65E4-8785-4412-A513-0A2695416EE5}" type="pres">
      <dgm:prSet presAssocID="{1B723845-E0D1-4671-AE0F-32E0821595D7}" presName="spacerR" presStyleCnt="0"/>
      <dgm:spPr/>
    </dgm:pt>
    <dgm:pt modelId="{8CFB3707-3384-4032-94E1-FB13B882A8C3}" type="pres">
      <dgm:prSet presAssocID="{6B4F6DEB-1339-49B0-ACF7-8CA4CDC6C2A7}" presName="node" presStyleLbl="node1" presStyleIdx="1" presStyleCnt="4" custScaleX="159091" custScaleY="143402">
        <dgm:presLayoutVars>
          <dgm:bulletEnabled val="1"/>
        </dgm:presLayoutVars>
      </dgm:prSet>
      <dgm:spPr/>
    </dgm:pt>
    <dgm:pt modelId="{053C206E-E556-4D9D-B805-F03DA4A83CA2}" type="pres">
      <dgm:prSet presAssocID="{2FBC3B9E-6A47-4B0C-B355-F93459E7C8E4}" presName="spacerL" presStyleCnt="0"/>
      <dgm:spPr/>
    </dgm:pt>
    <dgm:pt modelId="{52C11650-235F-49C7-9E92-A3E679560156}" type="pres">
      <dgm:prSet presAssocID="{2FBC3B9E-6A47-4B0C-B355-F93459E7C8E4}" presName="sibTrans" presStyleLbl="sibTrans2D1" presStyleIdx="1" presStyleCnt="3"/>
      <dgm:spPr/>
    </dgm:pt>
    <dgm:pt modelId="{C4116883-7B20-465F-9F69-E3AA418CB844}" type="pres">
      <dgm:prSet presAssocID="{2FBC3B9E-6A47-4B0C-B355-F93459E7C8E4}" presName="spacerR" presStyleCnt="0"/>
      <dgm:spPr/>
    </dgm:pt>
    <dgm:pt modelId="{0B1D3342-4CEF-4559-A1BF-270D43F0B7E6}" type="pres">
      <dgm:prSet presAssocID="{D808756E-3B1D-47E3-AE35-E3F85D3BDC64}" presName="node" presStyleLbl="node1" presStyleIdx="2" presStyleCnt="4" custScaleX="145306" custScaleY="118217">
        <dgm:presLayoutVars>
          <dgm:bulletEnabled val="1"/>
        </dgm:presLayoutVars>
      </dgm:prSet>
      <dgm:spPr/>
    </dgm:pt>
    <dgm:pt modelId="{1B6AE824-7DBC-4EBA-8F67-9B12CF57E0EE}" type="pres">
      <dgm:prSet presAssocID="{3F648968-355E-472A-920D-396A51001EA1}" presName="spacerL" presStyleCnt="0"/>
      <dgm:spPr/>
    </dgm:pt>
    <dgm:pt modelId="{920A2033-52E4-4B7A-89D9-2E64FB062698}" type="pres">
      <dgm:prSet presAssocID="{3F648968-355E-472A-920D-396A51001EA1}" presName="sibTrans" presStyleLbl="sibTrans2D1" presStyleIdx="2" presStyleCnt="3"/>
      <dgm:spPr/>
    </dgm:pt>
    <dgm:pt modelId="{B55C7FB7-4BEA-4940-99E4-ECB352655CDE}" type="pres">
      <dgm:prSet presAssocID="{3F648968-355E-472A-920D-396A51001EA1}" presName="spacerR" presStyleCnt="0"/>
      <dgm:spPr/>
    </dgm:pt>
    <dgm:pt modelId="{6C1FFF0F-B1A4-4C41-B9D3-30452A0DFA4B}" type="pres">
      <dgm:prSet presAssocID="{567740A1-931A-404E-B8A7-DCAB60009AEA}" presName="node" presStyleLbl="node1" presStyleIdx="3" presStyleCnt="4" custScaleX="179581" custScaleY="84618">
        <dgm:presLayoutVars>
          <dgm:bulletEnabled val="1"/>
        </dgm:presLayoutVars>
      </dgm:prSet>
      <dgm:spPr/>
    </dgm:pt>
  </dgm:ptLst>
  <dgm:cxnLst>
    <dgm:cxn modelId="{19DBA710-EAA7-479A-8FB0-39539DFAF5D1}" type="presOf" srcId="{1B723845-E0D1-4671-AE0F-32E0821595D7}" destId="{98F3E7AB-6934-48FA-B82F-FBEAF1B2375D}" srcOrd="0" destOrd="0" presId="urn:microsoft.com/office/officeart/2005/8/layout/equation1"/>
    <dgm:cxn modelId="{AA2B371A-C761-4755-A6F9-5CD00112D7B0}" type="presOf" srcId="{1F884CF4-1E4C-423F-AE7B-0BAC3D97360D}" destId="{D96E659A-663E-485D-BF89-FD74BE74A5C4}" srcOrd="0" destOrd="0" presId="urn:microsoft.com/office/officeart/2005/8/layout/equation1"/>
    <dgm:cxn modelId="{6B017F2C-2CB9-4751-A7CD-30B8BC98049D}" type="presOf" srcId="{567740A1-931A-404E-B8A7-DCAB60009AEA}" destId="{6C1FFF0F-B1A4-4C41-B9D3-30452A0DFA4B}" srcOrd="0" destOrd="0" presId="urn:microsoft.com/office/officeart/2005/8/layout/equation1"/>
    <dgm:cxn modelId="{4628A52F-6163-4882-A3CC-CB5EB4AB63D3}" type="presOf" srcId="{3F648968-355E-472A-920D-396A51001EA1}" destId="{920A2033-52E4-4B7A-89D9-2E64FB062698}" srcOrd="0" destOrd="0" presId="urn:microsoft.com/office/officeart/2005/8/layout/equation1"/>
    <dgm:cxn modelId="{70C4B168-53EF-4508-8C4E-A3F87A5F97DE}" srcId="{028ECFAC-63B3-40F0-9E03-B31D365E432C}" destId="{1F884CF4-1E4C-423F-AE7B-0BAC3D97360D}" srcOrd="0" destOrd="0" parTransId="{B54F7004-6983-4114-82DE-5ADF4FEF4D02}" sibTransId="{1B723845-E0D1-4671-AE0F-32E0821595D7}"/>
    <dgm:cxn modelId="{B1A00774-0D3C-406F-9413-9997B0306F44}" srcId="{028ECFAC-63B3-40F0-9E03-B31D365E432C}" destId="{567740A1-931A-404E-B8A7-DCAB60009AEA}" srcOrd="3" destOrd="0" parTransId="{0643A071-2AC8-4124-916D-3A8BE5775A6D}" sibTransId="{097825AB-8F2B-4EF3-ABE1-7DCEF8027B99}"/>
    <dgm:cxn modelId="{4273BA76-B537-4626-86B8-2AE4A6CDFE18}" srcId="{028ECFAC-63B3-40F0-9E03-B31D365E432C}" destId="{D808756E-3B1D-47E3-AE35-E3F85D3BDC64}" srcOrd="2" destOrd="0" parTransId="{C1C828A2-2A3E-4288-861E-D5B48259F473}" sibTransId="{3F648968-355E-472A-920D-396A51001EA1}"/>
    <dgm:cxn modelId="{9C6BB78E-EFB3-4041-AD67-F0BF8DC2C140}" type="presOf" srcId="{028ECFAC-63B3-40F0-9E03-B31D365E432C}" destId="{688A0EC4-0F6D-4987-959D-CA5F27B3CF24}" srcOrd="0" destOrd="0" presId="urn:microsoft.com/office/officeart/2005/8/layout/equation1"/>
    <dgm:cxn modelId="{82D3E2B2-EFA3-402D-A6A9-C4A9C57D7BCD}" type="presOf" srcId="{D808756E-3B1D-47E3-AE35-E3F85D3BDC64}" destId="{0B1D3342-4CEF-4559-A1BF-270D43F0B7E6}" srcOrd="0" destOrd="0" presId="urn:microsoft.com/office/officeart/2005/8/layout/equation1"/>
    <dgm:cxn modelId="{CDDD65BF-2587-4BD0-93AE-9D47380070C9}" type="presOf" srcId="{2FBC3B9E-6A47-4B0C-B355-F93459E7C8E4}" destId="{52C11650-235F-49C7-9E92-A3E679560156}" srcOrd="0" destOrd="0" presId="urn:microsoft.com/office/officeart/2005/8/layout/equation1"/>
    <dgm:cxn modelId="{8107A0C6-E189-4726-B2F2-815F5467A2B9}" type="presOf" srcId="{6B4F6DEB-1339-49B0-ACF7-8CA4CDC6C2A7}" destId="{8CFB3707-3384-4032-94E1-FB13B882A8C3}" srcOrd="0" destOrd="0" presId="urn:microsoft.com/office/officeart/2005/8/layout/equation1"/>
    <dgm:cxn modelId="{C7218CF0-EDE5-4C8D-822C-41B0EB4EB09E}" srcId="{028ECFAC-63B3-40F0-9E03-B31D365E432C}" destId="{6B4F6DEB-1339-49B0-ACF7-8CA4CDC6C2A7}" srcOrd="1" destOrd="0" parTransId="{75A4C3BC-9AB8-4B4A-80A6-AFCC5625631A}" sibTransId="{2FBC3B9E-6A47-4B0C-B355-F93459E7C8E4}"/>
    <dgm:cxn modelId="{E573888D-F9FB-4FE6-AAF3-F927AA2E6EBC}" type="presParOf" srcId="{688A0EC4-0F6D-4987-959D-CA5F27B3CF24}" destId="{D96E659A-663E-485D-BF89-FD74BE74A5C4}" srcOrd="0" destOrd="0" presId="urn:microsoft.com/office/officeart/2005/8/layout/equation1"/>
    <dgm:cxn modelId="{0D0B0A83-F15C-4526-8464-422DF0C5A916}" type="presParOf" srcId="{688A0EC4-0F6D-4987-959D-CA5F27B3CF24}" destId="{BA78071E-3EA3-4945-922C-AE021F34276A}" srcOrd="1" destOrd="0" presId="urn:microsoft.com/office/officeart/2005/8/layout/equation1"/>
    <dgm:cxn modelId="{F031027E-A6F6-4F40-A5F1-E4A0719687A0}" type="presParOf" srcId="{688A0EC4-0F6D-4987-959D-CA5F27B3CF24}" destId="{98F3E7AB-6934-48FA-B82F-FBEAF1B2375D}" srcOrd="2" destOrd="0" presId="urn:microsoft.com/office/officeart/2005/8/layout/equation1"/>
    <dgm:cxn modelId="{D6E988E9-F5EF-40D2-8011-DD3EEFB6D15B}" type="presParOf" srcId="{688A0EC4-0F6D-4987-959D-CA5F27B3CF24}" destId="{F9CA65E4-8785-4412-A513-0A2695416EE5}" srcOrd="3" destOrd="0" presId="urn:microsoft.com/office/officeart/2005/8/layout/equation1"/>
    <dgm:cxn modelId="{8C105DEB-9241-45BB-80A1-6CCE468EB7B1}" type="presParOf" srcId="{688A0EC4-0F6D-4987-959D-CA5F27B3CF24}" destId="{8CFB3707-3384-4032-94E1-FB13B882A8C3}" srcOrd="4" destOrd="0" presId="urn:microsoft.com/office/officeart/2005/8/layout/equation1"/>
    <dgm:cxn modelId="{AE9BDC1D-D2C4-424A-A238-5CC0C4B00B11}" type="presParOf" srcId="{688A0EC4-0F6D-4987-959D-CA5F27B3CF24}" destId="{053C206E-E556-4D9D-B805-F03DA4A83CA2}" srcOrd="5" destOrd="0" presId="urn:microsoft.com/office/officeart/2005/8/layout/equation1"/>
    <dgm:cxn modelId="{B5ECC71D-4172-4B1D-BCAF-595C93FCAC70}" type="presParOf" srcId="{688A0EC4-0F6D-4987-959D-CA5F27B3CF24}" destId="{52C11650-235F-49C7-9E92-A3E679560156}" srcOrd="6" destOrd="0" presId="urn:microsoft.com/office/officeart/2005/8/layout/equation1"/>
    <dgm:cxn modelId="{203342B8-D073-4FC5-9BF7-2ADAD1E7BFE8}" type="presParOf" srcId="{688A0EC4-0F6D-4987-959D-CA5F27B3CF24}" destId="{C4116883-7B20-465F-9F69-E3AA418CB844}" srcOrd="7" destOrd="0" presId="urn:microsoft.com/office/officeart/2005/8/layout/equation1"/>
    <dgm:cxn modelId="{16E8EAE1-5D31-42D3-B383-FA9C016C4435}" type="presParOf" srcId="{688A0EC4-0F6D-4987-959D-CA5F27B3CF24}" destId="{0B1D3342-4CEF-4559-A1BF-270D43F0B7E6}" srcOrd="8" destOrd="0" presId="urn:microsoft.com/office/officeart/2005/8/layout/equation1"/>
    <dgm:cxn modelId="{B3B33C43-324F-43F0-9324-A60CBC422FE7}" type="presParOf" srcId="{688A0EC4-0F6D-4987-959D-CA5F27B3CF24}" destId="{1B6AE824-7DBC-4EBA-8F67-9B12CF57E0EE}" srcOrd="9" destOrd="0" presId="urn:microsoft.com/office/officeart/2005/8/layout/equation1"/>
    <dgm:cxn modelId="{40084BD7-0CC9-4C52-B6AA-FCD3F2484981}" type="presParOf" srcId="{688A0EC4-0F6D-4987-959D-CA5F27B3CF24}" destId="{920A2033-52E4-4B7A-89D9-2E64FB062698}" srcOrd="10" destOrd="0" presId="urn:microsoft.com/office/officeart/2005/8/layout/equation1"/>
    <dgm:cxn modelId="{E263F614-00E6-43AF-8B05-A1114D9549A0}" type="presParOf" srcId="{688A0EC4-0F6D-4987-959D-CA5F27B3CF24}" destId="{B55C7FB7-4BEA-4940-99E4-ECB352655CDE}" srcOrd="11" destOrd="0" presId="urn:microsoft.com/office/officeart/2005/8/layout/equation1"/>
    <dgm:cxn modelId="{E0497DF6-7B98-411C-B02B-83AD89D9A9DD}" type="presParOf" srcId="{688A0EC4-0F6D-4987-959D-CA5F27B3CF24}" destId="{6C1FFF0F-B1A4-4C41-B9D3-30452A0DFA4B}"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custT="1"/>
      <dgm:spPr/>
      <dgm:t>
        <a:bodyPr/>
        <a:lstStyle/>
        <a:p>
          <a:pPr algn="l"/>
          <a:r>
            <a:rPr lang="sr-Latn-RS" sz="1400" b="1" dirty="0"/>
            <a:t>Poreski prihodi</a:t>
          </a:r>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92D050"/>
        </a:solidFill>
      </dgm:spPr>
      <dgm:t>
        <a:bodyPr/>
        <a:lstStyle/>
        <a:p>
          <a:pPr algn="just"/>
          <a:r>
            <a:rPr lang="sr-Latn-RS" altLang="en-US" sz="1400" dirty="0">
              <a:latin typeface="Calibri" panose="020F0502020204030204" pitchFamily="34" charset="0"/>
            </a:rPr>
            <a:t>Vrsta javnih prihoda koji se prikupljaju obaveznim plaćanjima poreskih obveznika bez obaveze izvršenja specijalne usluge zauzvrat</a:t>
          </a:r>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custT="1"/>
      <dgm:spPr/>
      <dgm:t>
        <a:bodyPr/>
        <a:lstStyle/>
        <a:p>
          <a:pPr algn="l"/>
          <a:r>
            <a:rPr lang="sr-Latn-RS" sz="1100" b="1" dirty="0"/>
            <a:t>Donacije i transferi</a:t>
          </a:r>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F0"/>
        </a:solidFill>
      </dgm:spPr>
      <dgm:t>
        <a:bodyPr/>
        <a:lstStyle/>
        <a:p>
          <a:pPr algn="just"/>
          <a:r>
            <a:rPr lang="sr-Latn-RS" sz="1400" b="0" i="0" dirty="0"/>
            <a:t>Donacije se dobijaju od domaćih i međunarodnih donatora i organizacija za različite projekte. Transferi podrazumevaju prenos sredstava od nivoa Republike Srbije opštinskom nivou vlasti. Mogu biti namenski (za tačno utvrđene namene) ili nenamenski (nije im unapred utvrđena namena te se mogu u skladu sa zakonom koristiti za bilo koje svrhe) .</a:t>
          </a:r>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custT="1"/>
      <dgm:spPr/>
      <dgm:t>
        <a:bodyPr/>
        <a:lstStyle/>
        <a:p>
          <a:pPr algn="l"/>
          <a:r>
            <a:rPr lang="sr-Latn-RS" sz="1100" b="1" dirty="0" err="1"/>
            <a:t>Neporeski</a:t>
          </a:r>
          <a:r>
            <a:rPr lang="sr-Latn-RS" sz="1100" b="1" dirty="0"/>
            <a:t> prihodi</a:t>
          </a:r>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FFC000"/>
        </a:solidFill>
      </dgm:spPr>
      <dgm:t>
        <a:bodyPr/>
        <a:lstStyle/>
        <a:p>
          <a:pPr algn="just"/>
          <a:r>
            <a:rPr lang="sr-Latn-RS" altLang="en-US" sz="1400" dirty="0">
              <a:latin typeface="Calibri" panose="020F0502020204030204" pitchFamily="34" charset="0"/>
            </a:rPr>
            <a:t>Vrsta javnih prihoda koji se naplaćuju za korišćenje javnih dobara (naknade), pružanje javnih usluga (takse) ili zbog kršenja ugovornih ili zakonskih odredbi (kazne i penali)</a:t>
          </a: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custT="1"/>
      <dgm:spPr/>
      <dgm:t>
        <a:bodyPr/>
        <a:lstStyle/>
        <a:p>
          <a:pPr algn="l"/>
          <a:r>
            <a:rPr lang="sr-Latn-RS" sz="1000" b="1" dirty="0"/>
            <a:t>Primanja od prodaje </a:t>
          </a:r>
          <a:r>
            <a:rPr lang="sr-Latn-RS" sz="1000" b="1" dirty="0" err="1"/>
            <a:t>nefinansijske</a:t>
          </a:r>
          <a:r>
            <a:rPr lang="sr-Latn-RS" sz="1000" b="1" dirty="0"/>
            <a:t> imovine</a:t>
          </a:r>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rgbClr val="FFFF00"/>
        </a:solidFill>
      </dgm:spPr>
      <dgm:t>
        <a:bodyPr/>
        <a:lstStyle/>
        <a:p>
          <a:pPr algn="just"/>
          <a:r>
            <a:rPr lang="sr-Latn-RS" sz="1400" dirty="0">
              <a:solidFill>
                <a:schemeClr val="accent1">
                  <a:lumMod val="40000"/>
                  <a:lumOff val="60000"/>
                </a:schemeClr>
              </a:solidFill>
            </a:rPr>
            <a:t>Ova primanja se ostvaruju prodajom nepokretnosti i pokretnih stvari u vlasništvu grada.</a:t>
          </a:r>
          <a:endParaRPr lang="en-US" sz="1400" dirty="0">
            <a:solidFill>
              <a:schemeClr val="accent1">
                <a:lumMod val="40000"/>
                <a:lumOff val="60000"/>
              </a:schemeClr>
            </a:solidFill>
          </a:endParaRP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pPr algn="l"/>
          <a:r>
            <a:rPr lang="sr-Latn-RS" b="1" dirty="0"/>
            <a:t>Primanja od zaduživanja i  prodaje finansijske imovine</a:t>
          </a:r>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2">
            <a:lumMod val="60000"/>
            <a:lumOff val="40000"/>
          </a:schemeClr>
        </a:solidFill>
      </dgm:spPr>
      <dgm:t>
        <a:bodyPr/>
        <a:lstStyle/>
        <a:p>
          <a:pPr algn="just"/>
          <a:r>
            <a:rPr lang="sr-Latn-RS" sz="1400" b="0" i="0" dirty="0"/>
            <a:t>Primanja od zaduživanja predstavljaju prilive po osnovu primanja od zaduživanja kod poslovnih banaka u zemlji u korist nivoa gradova. Primanja od prodaje finansijske imovine  predstavljaju prilive po osnovu prodaje domaćih akcija i ostalog kapitala u korist nivoa gradova</a:t>
          </a:r>
          <a:endParaRPr lang="en-US" sz="1400" dirty="0"/>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custT="1"/>
      <dgm:spPr/>
      <dgm:t>
        <a:bodyPr/>
        <a:lstStyle/>
        <a:p>
          <a:pPr algn="l"/>
          <a:r>
            <a:rPr lang="sr-Latn-RS" sz="900" b="1" dirty="0"/>
            <a:t>Preneta sredstva </a:t>
          </a:r>
          <a:r>
            <a:rPr lang="sr-Latn-RS" sz="1100" b="1" dirty="0"/>
            <a:t>iz</a:t>
          </a:r>
          <a:r>
            <a:rPr lang="sr-Latn-RS" sz="900" b="1" dirty="0"/>
            <a:t> ranijih godina</a:t>
          </a:r>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4">
            <a:lumMod val="60000"/>
            <a:lumOff val="40000"/>
          </a:schemeClr>
        </a:solidFill>
      </dgm:spPr>
      <dgm:t>
        <a:bodyPr/>
        <a:lstStyle/>
        <a:p>
          <a:pPr algn="just"/>
          <a:r>
            <a:rPr lang="sr-Latn-RS" altLang="en-US" sz="1400" dirty="0"/>
            <a:t> Predstavljaju višak prihoda budžeta grada koji nisu potrošeni u prethodnoj  budžetskoj godini</a:t>
          </a: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6">
        <dgm:presLayoutVars>
          <dgm:chMax val="1"/>
          <dgm:bulletEnabled val="1"/>
        </dgm:presLayoutVars>
      </dgm:prSet>
      <dgm:spPr/>
    </dgm:pt>
    <dgm:pt modelId="{02385D1D-92EB-445D-B736-940004751C79}" type="pres">
      <dgm:prSet presAssocID="{0C844461-76DE-4FEA-A87D-23440AD6FC2E}" presName="bracket" presStyleLbl="parChTrans1D1" presStyleIdx="0" presStyleCnt="6"/>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6">
        <dgm:presLayoutVars>
          <dgm:bulletEnabled val="1"/>
        </dgm:presLayoutVars>
      </dgm:prSet>
      <dgm:spPr/>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6">
        <dgm:presLayoutVars>
          <dgm:chMax val="1"/>
          <dgm:bulletEnabled val="1"/>
        </dgm:presLayoutVars>
      </dgm:prSet>
      <dgm:spPr/>
    </dgm:pt>
    <dgm:pt modelId="{0E930D30-96BC-4D43-B65A-EE88C46DBE48}" type="pres">
      <dgm:prSet presAssocID="{E1B79EE1-1157-4302-AB0B-8FEDC81165FD}" presName="bracket" presStyleLbl="parChTrans1D1" presStyleIdx="1" presStyleCnt="6"/>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6">
        <dgm:presLayoutVars>
          <dgm:bulletEnabled val="1"/>
        </dgm:presLayoutVars>
      </dgm:prSet>
      <dgm:spPr/>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6">
        <dgm:presLayoutVars>
          <dgm:chMax val="1"/>
          <dgm:bulletEnabled val="1"/>
        </dgm:presLayoutVars>
      </dgm:prSet>
      <dgm:spPr/>
    </dgm:pt>
    <dgm:pt modelId="{14D1633C-A097-4A5A-8269-B04E98857E56}" type="pres">
      <dgm:prSet presAssocID="{E055884F-7426-4921-A0E5-9CA56A76B49A}" presName="bracket" presStyleLbl="parChTrans1D1" presStyleIdx="2" presStyleCnt="6"/>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6">
        <dgm:presLayoutVars>
          <dgm:bulletEnabled val="1"/>
        </dgm:presLayoutVars>
      </dgm:prSet>
      <dgm:spPr/>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6">
        <dgm:presLayoutVars>
          <dgm:chMax val="1"/>
          <dgm:bulletEnabled val="1"/>
        </dgm:presLayoutVars>
      </dgm:prSet>
      <dgm:spPr/>
    </dgm:pt>
    <dgm:pt modelId="{435AB433-2559-485A-A03D-C32F36288071}" type="pres">
      <dgm:prSet presAssocID="{28888755-727E-436B-B2F2-DA7896544A65}" presName="bracket" presStyleLbl="parChTrans1D1" presStyleIdx="3" presStyleCnt="6"/>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6">
        <dgm:presLayoutVars>
          <dgm:bulletEnabled val="1"/>
        </dgm:presLayoutVars>
      </dgm:prSet>
      <dgm:spPr/>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6" custScaleY="306708">
        <dgm:presLayoutVars>
          <dgm:chMax val="1"/>
          <dgm:bulletEnabled val="1"/>
        </dgm:presLayoutVars>
      </dgm:prSet>
      <dgm:spPr/>
    </dgm:pt>
    <dgm:pt modelId="{6497CA82-45EE-4BD1-AEB4-CC3961FBFB74}" type="pres">
      <dgm:prSet presAssocID="{26EF48C7-6381-4355-B03F-DD441AE957C7}" presName="bracket" presStyleLbl="parChTrans1D1" presStyleIdx="4" presStyleCnt="6"/>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6">
        <dgm:presLayoutVars>
          <dgm:bulletEnabled val="1"/>
        </dgm:presLayoutVars>
      </dgm:prSet>
      <dgm:spPr/>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6">
        <dgm:presLayoutVars>
          <dgm:chMax val="1"/>
          <dgm:bulletEnabled val="1"/>
        </dgm:presLayoutVars>
      </dgm:prSet>
      <dgm:spPr/>
    </dgm:pt>
    <dgm:pt modelId="{7845F59F-6101-48DE-ABCC-EC5351843F5B}" type="pres">
      <dgm:prSet presAssocID="{E1AD8724-28DC-48C5-B75E-B0D1F33E6279}" presName="bracket" presStyleLbl="parChTrans1D1" presStyleIdx="5" presStyleCnt="6"/>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6">
        <dgm:presLayoutVars>
          <dgm:bulletEnabled val="1"/>
        </dgm:presLayoutVars>
      </dgm:prSet>
      <dgm:spPr/>
    </dgm:pt>
  </dgm:ptLst>
  <dgm:cxnLst>
    <dgm:cxn modelId="{29D18108-D348-4C83-ABE4-39390C16C5CD}" srcId="{E1B79EE1-1157-4302-AB0B-8FEDC81165FD}" destId="{92FD0664-EE76-4121-BE7B-68FC1EE5F4D7}" srcOrd="0" destOrd="0" parTransId="{A4B2DE69-08CB-4EF5-A179-A9838DCC0C0D}" sibTransId="{31990FCE-83F5-4BCE-86BA-4F924011EADA}"/>
    <dgm:cxn modelId="{F0833111-710A-438D-8DAD-39E1E37FCCA2}" type="presOf" srcId="{E1AD8724-28DC-48C5-B75E-B0D1F33E6279}" destId="{939B76D1-BB33-4E50-9ECD-839FB5787B95}" srcOrd="0" destOrd="0" presId="urn:diagrams.loki3.com/BracketList"/>
    <dgm:cxn modelId="{1D90891A-5CA6-46E0-9B94-066929D862D5}" type="presOf" srcId="{28888755-727E-436B-B2F2-DA7896544A65}" destId="{9312B733-3AEB-49F6-8245-08553BA2949B}" srcOrd="0" destOrd="0" presId="urn:diagrams.loki3.com/BracketList"/>
    <dgm:cxn modelId="{B6E9FE2F-54FB-46AA-BA6A-1465C15C85E2}" srcId="{0C844461-76DE-4FEA-A87D-23440AD6FC2E}" destId="{D45E583C-4AAD-40D2-9D24-9A0A68141567}" srcOrd="0" destOrd="0" parTransId="{DF23AB14-DB78-4D25-948A-D263DF13EBEB}" sibTransId="{875C4C0C-D761-476B-9D17-EF850CFCBB84}"/>
    <dgm:cxn modelId="{1021894C-289A-4B28-BA0D-6767C27230B8}" type="presOf" srcId="{D45E583C-4AAD-40D2-9D24-9A0A68141567}" destId="{7BB6658A-32E0-42C7-B82A-240BF45CF27D}" srcOrd="0" destOrd="0" presId="urn:diagrams.loki3.com/BracketList"/>
    <dgm:cxn modelId="{C1188A4E-FB96-4E8F-9307-7C6CDB28AD6E}" type="presOf" srcId="{4B4A2A45-FFA7-47F5-A99D-A2DFD7698107}" destId="{9A05939C-6B40-4C32-897A-4A6DC3E71E5B}" srcOrd="0" destOrd="0" presId="urn:diagrams.loki3.com/BracketList"/>
    <dgm:cxn modelId="{DD617B54-39C2-497E-9D94-251C9FAD9A35}" type="presOf" srcId="{0C844461-76DE-4FEA-A87D-23440AD6FC2E}" destId="{C6144CDB-22C1-4337-9F95-C3A522A707D1}" srcOrd="0" destOrd="0" presId="urn:diagrams.loki3.com/BracketList"/>
    <dgm:cxn modelId="{F65CBA75-45F4-4C8A-8772-278962ADE0CE}" type="presOf" srcId="{E055884F-7426-4921-A0E5-9CA56A76B49A}" destId="{CCB8139E-CA19-491D-9FCD-6BF28923C725}" srcOrd="0" destOrd="0" presId="urn:diagrams.loki3.com/BracketList"/>
    <dgm:cxn modelId="{C002A477-0333-4E42-A591-A476378A7B14}" srcId="{EEA47F19-311D-44B3-AAA4-35C98BD4844B}" destId="{26EF48C7-6381-4355-B03F-DD441AE957C7}" srcOrd="4" destOrd="0" parTransId="{18A23F74-72B2-47CE-8CFA-63637C44E493}" sibTransId="{7F59AFA8-97ED-43F0-BB10-8E36A7F9F28C}"/>
    <dgm:cxn modelId="{B07D637A-714A-406B-993E-0E5A5B39956B}" type="presOf" srcId="{E1B79EE1-1157-4302-AB0B-8FEDC81165FD}" destId="{F40D94EA-52E0-4740-A924-EAF350BDF213}"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39B6D187-F738-494F-864B-824768F311FC}" type="presOf" srcId="{6B14159D-5902-471E-9F91-CEA86CA18597}" destId="{FFFD7BD8-195B-4FA4-9414-4F4C582F5570}" srcOrd="0" destOrd="0" presId="urn:diagrams.loki3.com/BracketList"/>
    <dgm:cxn modelId="{DFA45898-8E34-483C-97B6-EC38D2140466}" srcId="{EEA47F19-311D-44B3-AAA4-35C98BD4844B}" destId="{0C844461-76DE-4FEA-A87D-23440AD6FC2E}" srcOrd="0" destOrd="0" parTransId="{6F031138-6684-4AF8-B48F-F90EB84372B1}" sibTransId="{C24B5DA2-B651-485D-A0F4-95731772C9B8}"/>
    <dgm:cxn modelId="{87FAF999-9E08-4A6A-A6D7-11D7E30AC118}" type="presOf" srcId="{EEA47F19-311D-44B3-AAA4-35C98BD4844B}" destId="{EFEB1020-9C17-48DC-BBE0-54FA743F9F75}" srcOrd="0" destOrd="0" presId="urn:diagrams.loki3.com/BracketList"/>
    <dgm:cxn modelId="{EF67239D-5166-423B-9E5F-06A1352131E4}" srcId="{E1AD8724-28DC-48C5-B75E-B0D1F33E6279}" destId="{A22D28D0-C0EE-4FAC-9411-A8A4995FB17B}" srcOrd="0" destOrd="0" parTransId="{7B8C8DE4-9C8E-4AAA-9ABD-7D21384D12EF}" sibTransId="{D9EE63C1-7C79-499A-9EE1-6AFD68E7C84E}"/>
    <dgm:cxn modelId="{53E397A2-7CAD-4A4C-ABDE-885D92961EB2}" type="presOf" srcId="{FE2BA0E8-81AC-463B-B498-EF464F5BCE06}" destId="{9893D59A-7FEC-486D-89C4-D28135F6121C}" srcOrd="0" destOrd="0" presId="urn:diagrams.loki3.com/BracketList"/>
    <dgm:cxn modelId="{28FEEFA5-6DE3-40CA-B954-F6DBC6F9FAD9}" type="presOf" srcId="{26EF48C7-6381-4355-B03F-DD441AE957C7}" destId="{EFAACCF6-3A6A-4536-89B0-F0A7C44F6BE1}"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E9154DB6-8B71-4C47-A778-19BA49538396}" type="presOf" srcId="{92FD0664-EE76-4121-BE7B-68FC1EE5F4D7}" destId="{C6BA9D27-2D60-4BA7-98A9-E18E57FDB6CB}"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E528FBD6-03D8-4201-832B-0748BD271A16}" srcId="{E055884F-7426-4921-A0E5-9CA56A76B49A}" destId="{6B14159D-5902-471E-9F91-CEA86CA18597}" srcOrd="0" destOrd="0" parTransId="{0D2CFF9B-A50F-43E4-AFA5-E7E960E0BCD0}" sibTransId="{36039859-946E-4D2B-BAA0-EE1BB94895EC}"/>
    <dgm:cxn modelId="{997AF6DE-9802-4842-96EC-E457543D4099}" srcId="{EEA47F19-311D-44B3-AAA4-35C98BD4844B}" destId="{E055884F-7426-4921-A0E5-9CA56A76B49A}" srcOrd="2" destOrd="0" parTransId="{A220DF32-CC6B-446C-B398-3C6FF19DF138}" sibTransId="{EADBA54B-8207-46FB-8C83-E7274B6ED163}"/>
    <dgm:cxn modelId="{F06063E2-D018-4F42-A342-274E0902DE34}" type="presOf" srcId="{A22D28D0-C0EE-4FAC-9411-A8A4995FB17B}" destId="{B43D6F8D-5103-4DCA-8971-053A6B7A987B}"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423F4FFE-A4A5-4DB9-BCD0-81CA33242D4A}" srcId="{EEA47F19-311D-44B3-AAA4-35C98BD4844B}" destId="{28888755-727E-436B-B2F2-DA7896544A65}" srcOrd="3" destOrd="0" parTransId="{74440C20-4C7D-42FA-8A71-91FF1ABB0C2B}" sibTransId="{25C618B1-3FCB-4E3A-AAEB-763F12B41872}"/>
    <dgm:cxn modelId="{AB42D7A7-653E-47B5-9F42-6E7309322647}" type="presParOf" srcId="{EFEB1020-9C17-48DC-BBE0-54FA743F9F75}" destId="{98695426-23ED-40C0-90A1-2BB445DEBC64}" srcOrd="0" destOrd="0" presId="urn:diagrams.loki3.com/BracketList"/>
    <dgm:cxn modelId="{88359D50-1F2C-4547-ACE7-4937D5FD3348}" type="presParOf" srcId="{98695426-23ED-40C0-90A1-2BB445DEBC64}" destId="{C6144CDB-22C1-4337-9F95-C3A522A707D1}" srcOrd="0" destOrd="0" presId="urn:diagrams.loki3.com/BracketList"/>
    <dgm:cxn modelId="{56E45241-B190-4DE5-A94F-DBDE133CC0A6}" type="presParOf" srcId="{98695426-23ED-40C0-90A1-2BB445DEBC64}" destId="{02385D1D-92EB-445D-B736-940004751C79}" srcOrd="1" destOrd="0" presId="urn:diagrams.loki3.com/BracketList"/>
    <dgm:cxn modelId="{2931D4A6-7CE4-4574-8F38-13B1A85E814A}" type="presParOf" srcId="{98695426-23ED-40C0-90A1-2BB445DEBC64}" destId="{99D36636-E395-439F-A79A-29C0BFB6F7E4}" srcOrd="2" destOrd="0" presId="urn:diagrams.loki3.com/BracketList"/>
    <dgm:cxn modelId="{62613B9E-02C6-448F-8B3E-664ACF54EAF2}" type="presParOf" srcId="{98695426-23ED-40C0-90A1-2BB445DEBC64}" destId="{7BB6658A-32E0-42C7-B82A-240BF45CF27D}" srcOrd="3" destOrd="0" presId="urn:diagrams.loki3.com/BracketList"/>
    <dgm:cxn modelId="{1332BA43-D1F0-4534-AEF5-567EDB0DAA27}" type="presParOf" srcId="{EFEB1020-9C17-48DC-BBE0-54FA743F9F75}" destId="{5B3CB043-7A92-47E9-A4C4-39EC715F2552}" srcOrd="1" destOrd="0" presId="urn:diagrams.loki3.com/BracketList"/>
    <dgm:cxn modelId="{6F0DEA31-053D-4757-A3F1-C4AED257CE3B}" type="presParOf" srcId="{EFEB1020-9C17-48DC-BBE0-54FA743F9F75}" destId="{D9DF5E9A-39D4-44B7-A326-58B07A05D91E}" srcOrd="2" destOrd="0" presId="urn:diagrams.loki3.com/BracketList"/>
    <dgm:cxn modelId="{B1760F33-1DBF-4C9E-B44B-A6A107201CF0}" type="presParOf" srcId="{D9DF5E9A-39D4-44B7-A326-58B07A05D91E}" destId="{F40D94EA-52E0-4740-A924-EAF350BDF213}" srcOrd="0" destOrd="0" presId="urn:diagrams.loki3.com/BracketList"/>
    <dgm:cxn modelId="{E05D97EB-C4AC-4587-8803-EB26112029DC}" type="presParOf" srcId="{D9DF5E9A-39D4-44B7-A326-58B07A05D91E}" destId="{0E930D30-96BC-4D43-B65A-EE88C46DBE48}" srcOrd="1" destOrd="0" presId="urn:diagrams.loki3.com/BracketList"/>
    <dgm:cxn modelId="{DC4347B1-A070-4871-882A-8CD1ECF27540}" type="presParOf" srcId="{D9DF5E9A-39D4-44B7-A326-58B07A05D91E}" destId="{5831BF15-ED1F-4BD5-857B-18B8E573D9AB}" srcOrd="2" destOrd="0" presId="urn:diagrams.loki3.com/BracketList"/>
    <dgm:cxn modelId="{1E7448D8-C1E4-4B4D-8E3F-4EC6D422CA39}" type="presParOf" srcId="{D9DF5E9A-39D4-44B7-A326-58B07A05D91E}" destId="{C6BA9D27-2D60-4BA7-98A9-E18E57FDB6CB}" srcOrd="3" destOrd="0" presId="urn:diagrams.loki3.com/BracketList"/>
    <dgm:cxn modelId="{E9969BE0-22D4-47FD-AB4E-56E157AAFF3C}" type="presParOf" srcId="{EFEB1020-9C17-48DC-BBE0-54FA743F9F75}" destId="{5A002753-9FCA-4DC5-B8A6-1F7632BDDE58}" srcOrd="3" destOrd="0" presId="urn:diagrams.loki3.com/BracketList"/>
    <dgm:cxn modelId="{F5BAC381-EF18-4D17-A7FC-E82827E25D28}" type="presParOf" srcId="{EFEB1020-9C17-48DC-BBE0-54FA743F9F75}" destId="{9709DCCB-B8A8-47BC-A303-F9EC41DA889E}" srcOrd="4" destOrd="0" presId="urn:diagrams.loki3.com/BracketList"/>
    <dgm:cxn modelId="{86619517-933C-42D8-9489-6FCEC01DD220}" type="presParOf" srcId="{9709DCCB-B8A8-47BC-A303-F9EC41DA889E}" destId="{CCB8139E-CA19-491D-9FCD-6BF28923C725}" srcOrd="0" destOrd="0" presId="urn:diagrams.loki3.com/BracketList"/>
    <dgm:cxn modelId="{02F0F7C4-2988-4AF9-BF04-64F0EE634B90}" type="presParOf" srcId="{9709DCCB-B8A8-47BC-A303-F9EC41DA889E}" destId="{14D1633C-A097-4A5A-8269-B04E98857E56}" srcOrd="1" destOrd="0" presId="urn:diagrams.loki3.com/BracketList"/>
    <dgm:cxn modelId="{FEBBB89A-3DC9-4361-99FA-2638888193E6}" type="presParOf" srcId="{9709DCCB-B8A8-47BC-A303-F9EC41DA889E}" destId="{82B38D6F-2AA7-4339-A71D-28AA55699178}" srcOrd="2" destOrd="0" presId="urn:diagrams.loki3.com/BracketList"/>
    <dgm:cxn modelId="{13739E10-8EFE-4740-BDD6-C65738E97814}" type="presParOf" srcId="{9709DCCB-B8A8-47BC-A303-F9EC41DA889E}" destId="{FFFD7BD8-195B-4FA4-9414-4F4C582F5570}" srcOrd="3" destOrd="0" presId="urn:diagrams.loki3.com/BracketList"/>
    <dgm:cxn modelId="{41663860-8DE3-4FD4-8980-1FEBADA3B6B3}" type="presParOf" srcId="{EFEB1020-9C17-48DC-BBE0-54FA743F9F75}" destId="{D3A122A3-FC4C-4845-B4FF-0E74CF3D50D3}" srcOrd="5" destOrd="0" presId="urn:diagrams.loki3.com/BracketList"/>
    <dgm:cxn modelId="{AC162940-BA85-4CC1-8E11-F867C7B5704E}" type="presParOf" srcId="{EFEB1020-9C17-48DC-BBE0-54FA743F9F75}" destId="{CCB5FDA4-BEC8-4CA1-835A-2A3BEEBEC456}" srcOrd="6" destOrd="0" presId="urn:diagrams.loki3.com/BracketList"/>
    <dgm:cxn modelId="{E46BC4CC-A39A-4D98-8BAA-FCFC538FA5A8}" type="presParOf" srcId="{CCB5FDA4-BEC8-4CA1-835A-2A3BEEBEC456}" destId="{9312B733-3AEB-49F6-8245-08553BA2949B}" srcOrd="0" destOrd="0" presId="urn:diagrams.loki3.com/BracketList"/>
    <dgm:cxn modelId="{CB5D7538-FD50-4393-8217-84EC1FA41A65}" type="presParOf" srcId="{CCB5FDA4-BEC8-4CA1-835A-2A3BEEBEC456}" destId="{435AB433-2559-485A-A03D-C32F36288071}" srcOrd="1" destOrd="0" presId="urn:diagrams.loki3.com/BracketList"/>
    <dgm:cxn modelId="{A5F4C2C0-2AD0-4D9C-9722-B687CB19AED5}" type="presParOf" srcId="{CCB5FDA4-BEC8-4CA1-835A-2A3BEEBEC456}" destId="{C13B9160-72D5-46E0-A1C0-91E8634DFAE2}" srcOrd="2" destOrd="0" presId="urn:diagrams.loki3.com/BracketList"/>
    <dgm:cxn modelId="{7A26CC70-3B05-4550-B48E-AA9179FBA0D8}" type="presParOf" srcId="{CCB5FDA4-BEC8-4CA1-835A-2A3BEEBEC456}" destId="{9893D59A-7FEC-486D-89C4-D28135F6121C}" srcOrd="3" destOrd="0" presId="urn:diagrams.loki3.com/BracketList"/>
    <dgm:cxn modelId="{09210F02-D189-4C6E-BB0B-13D5D35D29D6}" type="presParOf" srcId="{EFEB1020-9C17-48DC-BBE0-54FA743F9F75}" destId="{A421D242-ABBF-45EB-97FD-83930430328F}" srcOrd="7" destOrd="0" presId="urn:diagrams.loki3.com/BracketList"/>
    <dgm:cxn modelId="{BF9B1FA8-C6F8-417C-9283-F4B7F3F4EF70}" type="presParOf" srcId="{EFEB1020-9C17-48DC-BBE0-54FA743F9F75}" destId="{F0DED400-B200-4EA2-AB34-CCFF58E07A6E}" srcOrd="8" destOrd="0" presId="urn:diagrams.loki3.com/BracketList"/>
    <dgm:cxn modelId="{E345153F-C919-4567-BC59-069A2E963EE9}" type="presParOf" srcId="{F0DED400-B200-4EA2-AB34-CCFF58E07A6E}" destId="{EFAACCF6-3A6A-4536-89B0-F0A7C44F6BE1}" srcOrd="0" destOrd="0" presId="urn:diagrams.loki3.com/BracketList"/>
    <dgm:cxn modelId="{19F0349F-94B2-48EF-9CB1-A53AF6DFB3E3}" type="presParOf" srcId="{F0DED400-B200-4EA2-AB34-CCFF58E07A6E}" destId="{6497CA82-45EE-4BD1-AEB4-CC3961FBFB74}" srcOrd="1" destOrd="0" presId="urn:diagrams.loki3.com/BracketList"/>
    <dgm:cxn modelId="{BDC27EB9-8B7C-4816-8A7F-E481DA678E0A}" type="presParOf" srcId="{F0DED400-B200-4EA2-AB34-CCFF58E07A6E}" destId="{CD7548DD-1E84-4DA7-B1D0-28F3E4EBFF82}" srcOrd="2" destOrd="0" presId="urn:diagrams.loki3.com/BracketList"/>
    <dgm:cxn modelId="{C48B11B7-350A-42FB-B1E8-37C6E8B4B104}" type="presParOf" srcId="{F0DED400-B200-4EA2-AB34-CCFF58E07A6E}" destId="{9A05939C-6B40-4C32-897A-4A6DC3E71E5B}" srcOrd="3" destOrd="0" presId="urn:diagrams.loki3.com/BracketList"/>
    <dgm:cxn modelId="{ABE5130E-CE17-45B1-8A81-C0E4C5D4AA9D}" type="presParOf" srcId="{EFEB1020-9C17-48DC-BBE0-54FA743F9F75}" destId="{569EA799-9807-4770-B698-79D3EF79120B}" srcOrd="9" destOrd="0" presId="urn:diagrams.loki3.com/BracketList"/>
    <dgm:cxn modelId="{C3FF0216-0C3D-49E3-97BA-BD3CECD08547}" type="presParOf" srcId="{EFEB1020-9C17-48DC-BBE0-54FA743F9F75}" destId="{2B991069-479A-498A-AF83-5B33CD9F12C6}" srcOrd="10" destOrd="0" presId="urn:diagrams.loki3.com/BracketList"/>
    <dgm:cxn modelId="{2C9BD979-B402-42D4-9CC8-2BC1BD98FC71}" type="presParOf" srcId="{2B991069-479A-498A-AF83-5B33CD9F12C6}" destId="{939B76D1-BB33-4E50-9ECD-839FB5787B95}" srcOrd="0" destOrd="0" presId="urn:diagrams.loki3.com/BracketList"/>
    <dgm:cxn modelId="{060B9C99-62E4-4DB3-A4C2-3B4F7EB8EA0E}" type="presParOf" srcId="{2B991069-479A-498A-AF83-5B33CD9F12C6}" destId="{7845F59F-6101-48DE-ABCC-EC5351843F5B}" srcOrd="1" destOrd="0" presId="urn:diagrams.loki3.com/BracketList"/>
    <dgm:cxn modelId="{A6CBCD60-0B97-4541-81C0-E2BA7C5B3668}" type="presParOf" srcId="{2B991069-479A-498A-AF83-5B33CD9F12C6}" destId="{8DC06B04-AA78-4007-96F1-AC66800E204E}" srcOrd="2" destOrd="0" presId="urn:diagrams.loki3.com/BracketList"/>
    <dgm:cxn modelId="{1BB5E12F-D959-4CAD-8C9A-57D3AA29A1E3}" type="presParOf" srcId="{2B991069-479A-498A-AF83-5B33CD9F12C6}" destId="{B43D6F8D-5103-4DCA-8971-053A6B7A987B}"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1C1FF8-D24B-462D-B13F-4086A7342655}" type="doc">
      <dgm:prSet loTypeId="urn:microsoft.com/office/officeart/2005/8/layout/radial3" loCatId="cycle" qsTypeId="urn:microsoft.com/office/officeart/2005/8/quickstyle/simple5" qsCatId="simple" csTypeId="urn:microsoft.com/office/officeart/2005/8/colors/accent4_5" csCatId="accent4" phldr="1"/>
      <dgm:spPr/>
      <dgm:t>
        <a:bodyPr/>
        <a:lstStyle/>
        <a:p>
          <a:endParaRPr lang="en-US"/>
        </a:p>
      </dgm:t>
    </dgm:pt>
    <dgm:pt modelId="{43275D6C-D470-4E2E-96F8-239EECE5D634}">
      <dgm:prSet phldrT="[Text]"/>
      <dgm:spPr/>
      <dgm:t>
        <a:bodyPr/>
        <a:lstStyle/>
        <a:p>
          <a:pPr algn="ctr"/>
          <a:r>
            <a:rPr lang="sr-Latn-RS" dirty="0"/>
            <a:t>Ukupni budžetski prihodi i primanja </a:t>
          </a:r>
          <a:r>
            <a:rPr lang="en-US" b="1" dirty="0"/>
            <a:t>1.192.330.639,00</a:t>
          </a:r>
          <a:r>
            <a:rPr lang="sr-Latn-RS" dirty="0"/>
            <a:t>dinara</a:t>
          </a:r>
          <a:endParaRPr lang="en-US" dirty="0"/>
        </a:p>
      </dgm:t>
    </dgm:pt>
    <dgm:pt modelId="{C3508CD6-4178-4856-A1A5-59121457A236}" type="parTrans" cxnId="{0AC9C91C-155D-46F0-9E26-33B93E5E0E08}">
      <dgm:prSet/>
      <dgm:spPr/>
      <dgm:t>
        <a:bodyPr/>
        <a:lstStyle/>
        <a:p>
          <a:pPr algn="ctr"/>
          <a:endParaRPr lang="en-US"/>
        </a:p>
      </dgm:t>
    </dgm:pt>
    <dgm:pt modelId="{5344238D-D1B6-460D-9BE4-114CABEA8131}" type="sibTrans" cxnId="{0AC9C91C-155D-46F0-9E26-33B93E5E0E08}">
      <dgm:prSet/>
      <dgm:spPr/>
      <dgm:t>
        <a:bodyPr/>
        <a:lstStyle/>
        <a:p>
          <a:pPr algn="ctr"/>
          <a:endParaRPr lang="en-US"/>
        </a:p>
      </dgm:t>
    </dgm:pt>
    <dgm:pt modelId="{DB1A1606-130D-4B45-9553-0A0B804495DF}">
      <dgm:prSet phldrT="[Text]"/>
      <dgm:spPr/>
      <dgm:t>
        <a:bodyPr/>
        <a:lstStyle/>
        <a:p>
          <a:pPr algn="ctr"/>
          <a:r>
            <a:rPr lang="sr-Latn-RS" dirty="0"/>
            <a:t>Prihodi od  poreza  </a:t>
          </a:r>
          <a:r>
            <a:rPr lang="en-US" dirty="0"/>
            <a:t>549.050.000,00</a:t>
          </a:r>
          <a:r>
            <a:rPr lang="sr-Latn-RS" dirty="0"/>
            <a:t> dinara</a:t>
          </a:r>
        </a:p>
      </dgm:t>
    </dgm:pt>
    <dgm:pt modelId="{E71C9696-7619-4519-B8E6-F2196E95C10E}" type="parTrans" cxnId="{8DDA3E00-731C-4A18-9115-B59AF995D68E}">
      <dgm:prSet/>
      <dgm:spPr/>
      <dgm:t>
        <a:bodyPr/>
        <a:lstStyle/>
        <a:p>
          <a:pPr algn="ctr"/>
          <a:endParaRPr lang="en-US"/>
        </a:p>
      </dgm:t>
    </dgm:pt>
    <dgm:pt modelId="{411BF947-09C5-4608-92FF-81B3B11A697B}" type="sibTrans" cxnId="{8DDA3E00-731C-4A18-9115-B59AF995D68E}">
      <dgm:prSet/>
      <dgm:spPr/>
      <dgm:t>
        <a:bodyPr/>
        <a:lstStyle/>
        <a:p>
          <a:pPr algn="ctr"/>
          <a:endParaRPr lang="en-US"/>
        </a:p>
      </dgm:t>
    </dgm:pt>
    <dgm:pt modelId="{AEA7499A-114B-4146-9776-CDD8ACEC6B39}">
      <dgm:prSet phldrT="[Text]"/>
      <dgm:spPr/>
      <dgm:t>
        <a:bodyPr/>
        <a:lstStyle/>
        <a:p>
          <a:pPr algn="ctr"/>
          <a:r>
            <a:rPr lang="sr-Latn-RS" dirty="0"/>
            <a:t>Transferi </a:t>
          </a:r>
          <a:r>
            <a:rPr lang="en-US" dirty="0"/>
            <a:t>456.841.000,00</a:t>
          </a:r>
          <a:r>
            <a:rPr lang="sr-Latn-RS" dirty="0"/>
            <a:t> dinara</a:t>
          </a:r>
          <a:endParaRPr lang="en-US" dirty="0"/>
        </a:p>
      </dgm:t>
    </dgm:pt>
    <dgm:pt modelId="{3756029C-568E-4504-8660-3DE9F861C604}" type="parTrans" cxnId="{72EA3587-932B-4810-997C-DB062E3570AF}">
      <dgm:prSet/>
      <dgm:spPr/>
      <dgm:t>
        <a:bodyPr/>
        <a:lstStyle/>
        <a:p>
          <a:pPr algn="ctr"/>
          <a:endParaRPr lang="en-US"/>
        </a:p>
      </dgm:t>
    </dgm:pt>
    <dgm:pt modelId="{FB33CDA3-B14A-45E1-8720-9AFFB02CF5C0}" type="sibTrans" cxnId="{72EA3587-932B-4810-997C-DB062E3570AF}">
      <dgm:prSet/>
      <dgm:spPr/>
      <dgm:t>
        <a:bodyPr/>
        <a:lstStyle/>
        <a:p>
          <a:pPr algn="ctr"/>
          <a:endParaRPr lang="en-US"/>
        </a:p>
      </dgm:t>
    </dgm:pt>
    <dgm:pt modelId="{BF71EFAE-EC9F-46E9-BD2A-1686637595DA}">
      <dgm:prSet phldrT="[Text]"/>
      <dgm:spPr/>
      <dgm:t>
        <a:bodyPr/>
        <a:lstStyle/>
        <a:p>
          <a:pPr algn="ctr"/>
          <a:r>
            <a:rPr lang="sr-Latn-RS" dirty="0"/>
            <a:t>Neporeski prihodi  </a:t>
          </a:r>
          <a:r>
            <a:rPr lang="en-US" dirty="0"/>
            <a:t>94.301.576,00</a:t>
          </a:r>
          <a:r>
            <a:rPr lang="sr-Latn-RS" dirty="0"/>
            <a:t> dinara</a:t>
          </a:r>
          <a:endParaRPr lang="en-US" dirty="0"/>
        </a:p>
      </dgm:t>
    </dgm:pt>
    <dgm:pt modelId="{C16FE7E0-0CCD-40DA-AE7B-F518D75734AD}" type="parTrans" cxnId="{E91D5090-0D92-42B7-9D4F-F91AB585D7A9}">
      <dgm:prSet/>
      <dgm:spPr/>
      <dgm:t>
        <a:bodyPr/>
        <a:lstStyle/>
        <a:p>
          <a:pPr algn="ctr"/>
          <a:endParaRPr lang="en-US"/>
        </a:p>
      </dgm:t>
    </dgm:pt>
    <dgm:pt modelId="{83F53DA1-8C67-4AF5-A20A-9CEC6105D842}" type="sibTrans" cxnId="{E91D5090-0D92-42B7-9D4F-F91AB585D7A9}">
      <dgm:prSet/>
      <dgm:spPr/>
      <dgm:t>
        <a:bodyPr/>
        <a:lstStyle/>
        <a:p>
          <a:pPr algn="ctr"/>
          <a:endParaRPr lang="en-US"/>
        </a:p>
      </dgm:t>
    </dgm:pt>
    <dgm:pt modelId="{40EF3D92-C4CB-4CBC-8AED-087234C53764}">
      <dgm:prSet phldrT="[Text]"/>
      <dgm:spPr/>
      <dgm:t>
        <a:bodyPr/>
        <a:lstStyle/>
        <a:p>
          <a:pPr algn="ctr"/>
          <a:r>
            <a:rPr lang="sr-Latn-RS" dirty="0"/>
            <a:t>Primanja od domaćih zaduživanja 25.000.000 dinara</a:t>
          </a:r>
          <a:endParaRPr lang="sr-Cyrl-RS" dirty="0"/>
        </a:p>
      </dgm:t>
    </dgm:pt>
    <dgm:pt modelId="{4FA9126D-361B-4DA5-854C-1DB4EE314D93}" type="parTrans" cxnId="{352C831E-5F27-4CEA-B329-F961BC5C1E53}">
      <dgm:prSet/>
      <dgm:spPr/>
      <dgm:t>
        <a:bodyPr/>
        <a:lstStyle/>
        <a:p>
          <a:pPr algn="ctr"/>
          <a:endParaRPr lang="en-US"/>
        </a:p>
      </dgm:t>
    </dgm:pt>
    <dgm:pt modelId="{DCC66F39-0032-4915-A732-5C415659FF68}" type="sibTrans" cxnId="{352C831E-5F27-4CEA-B329-F961BC5C1E53}">
      <dgm:prSet/>
      <dgm:spPr/>
      <dgm:t>
        <a:bodyPr/>
        <a:lstStyle/>
        <a:p>
          <a:pPr algn="ctr"/>
          <a:endParaRPr lang="en-US"/>
        </a:p>
      </dgm:t>
    </dgm:pt>
    <dgm:pt modelId="{920F0D4F-6C4C-4BE8-9363-F48FBF034871}">
      <dgm:prSet phldrT="[Text]"/>
      <dgm:spPr/>
      <dgm:t>
        <a:bodyPr/>
        <a:lstStyle/>
        <a:p>
          <a:pPr algn="ctr"/>
          <a:r>
            <a:rPr lang="sr-Latn-RS" dirty="0"/>
            <a:t>Prihodi od imovine i prodaje dobara i usluga 20.500.000,00  dinara</a:t>
          </a:r>
          <a:endParaRPr lang="en-US" dirty="0"/>
        </a:p>
      </dgm:t>
    </dgm:pt>
    <dgm:pt modelId="{43AA7920-B602-4336-8E46-A663A1629DDB}" type="parTrans" cxnId="{705D8BCA-A875-424B-917F-D801608B9607}">
      <dgm:prSet/>
      <dgm:spPr/>
      <dgm:t>
        <a:bodyPr/>
        <a:lstStyle/>
        <a:p>
          <a:pPr algn="ctr"/>
          <a:endParaRPr lang="en-US"/>
        </a:p>
      </dgm:t>
    </dgm:pt>
    <dgm:pt modelId="{5F9FEDD2-AAF1-4278-94C9-B59264FA9EB9}" type="sibTrans" cxnId="{705D8BCA-A875-424B-917F-D801608B9607}">
      <dgm:prSet/>
      <dgm:spPr/>
      <dgm:t>
        <a:bodyPr/>
        <a:lstStyle/>
        <a:p>
          <a:pPr algn="ctr"/>
          <a:endParaRPr lang="en-US"/>
        </a:p>
      </dgm:t>
    </dgm:pt>
    <dgm:pt modelId="{15426A40-9AD2-4153-8230-E20BC4B11534}">
      <dgm:prSet phldrT="[Text]" custT="1"/>
      <dgm:spPr/>
      <dgm:t>
        <a:bodyPr/>
        <a:lstStyle/>
        <a:p>
          <a:pPr algn="ctr"/>
          <a:r>
            <a:rPr lang="pl-PL" sz="1000" dirty="0"/>
            <a:t>Donacije i pomoći od međunarodnih organizacija </a:t>
          </a:r>
          <a:r>
            <a:rPr lang="en-US" sz="1000" dirty="0"/>
            <a:t>13.848.000,</a:t>
          </a:r>
          <a:r>
            <a:rPr lang="sr-Latn-RS" sz="1000" dirty="0"/>
            <a:t>00 dinara</a:t>
          </a:r>
          <a:endParaRPr lang="en-US" sz="1000" dirty="0"/>
        </a:p>
      </dgm:t>
    </dgm:pt>
    <dgm:pt modelId="{A1307EAF-2414-4AFE-BE82-97C79333BAA9}" type="parTrans" cxnId="{09B198C8-E6EF-4BF2-B04A-98A7D3B82C52}">
      <dgm:prSet/>
      <dgm:spPr/>
      <dgm:t>
        <a:bodyPr/>
        <a:lstStyle/>
        <a:p>
          <a:pPr algn="ctr"/>
          <a:endParaRPr lang="en-US"/>
        </a:p>
      </dgm:t>
    </dgm:pt>
    <dgm:pt modelId="{869B992E-498B-4FBD-AA48-03E5171031C9}" type="sibTrans" cxnId="{09B198C8-E6EF-4BF2-B04A-98A7D3B82C52}">
      <dgm:prSet/>
      <dgm:spPr/>
      <dgm:t>
        <a:bodyPr/>
        <a:lstStyle/>
        <a:p>
          <a:pPr algn="ctr"/>
          <a:endParaRPr lang="en-US"/>
        </a:p>
      </dgm:t>
    </dgm:pt>
    <dgm:pt modelId="{E6763EE5-8DA4-47FB-A886-915FA197CAD0}" type="pres">
      <dgm:prSet presAssocID="{691C1FF8-D24B-462D-B13F-4086A7342655}" presName="composite" presStyleCnt="0">
        <dgm:presLayoutVars>
          <dgm:chMax val="1"/>
          <dgm:dir/>
          <dgm:resizeHandles val="exact"/>
        </dgm:presLayoutVars>
      </dgm:prSet>
      <dgm:spPr/>
    </dgm:pt>
    <dgm:pt modelId="{1FB746E2-D736-4446-8093-C865FE09A112}" type="pres">
      <dgm:prSet presAssocID="{691C1FF8-D24B-462D-B13F-4086A7342655}" presName="radial" presStyleCnt="0">
        <dgm:presLayoutVars>
          <dgm:animLvl val="ctr"/>
        </dgm:presLayoutVars>
      </dgm:prSet>
      <dgm:spPr/>
    </dgm:pt>
    <dgm:pt modelId="{AFBC9C78-4E8A-498B-ACC1-DC2EFA6E3D36}" type="pres">
      <dgm:prSet presAssocID="{43275D6C-D470-4E2E-96F8-239EECE5D634}" presName="centerShape" presStyleLbl="vennNode1" presStyleIdx="0" presStyleCnt="7"/>
      <dgm:spPr/>
    </dgm:pt>
    <dgm:pt modelId="{63432802-399F-407F-AC10-7219543A0326}" type="pres">
      <dgm:prSet presAssocID="{DB1A1606-130D-4B45-9553-0A0B804495DF}" presName="node" presStyleLbl="vennNode1" presStyleIdx="1" presStyleCnt="7">
        <dgm:presLayoutVars>
          <dgm:bulletEnabled val="1"/>
        </dgm:presLayoutVars>
      </dgm:prSet>
      <dgm:spPr/>
    </dgm:pt>
    <dgm:pt modelId="{449BFEB2-6844-4A2C-8DC2-780280CBA079}" type="pres">
      <dgm:prSet presAssocID="{AEA7499A-114B-4146-9776-CDD8ACEC6B39}" presName="node" presStyleLbl="vennNode1" presStyleIdx="2" presStyleCnt="7">
        <dgm:presLayoutVars>
          <dgm:bulletEnabled val="1"/>
        </dgm:presLayoutVars>
      </dgm:prSet>
      <dgm:spPr/>
    </dgm:pt>
    <dgm:pt modelId="{9DDE88A7-5745-4E4F-A7A8-F71A4DA0D5F2}" type="pres">
      <dgm:prSet presAssocID="{BF71EFAE-EC9F-46E9-BD2A-1686637595DA}" presName="node" presStyleLbl="vennNode1" presStyleIdx="3" presStyleCnt="7" custRadScaleRad="100226" custRadScaleInc="-1012">
        <dgm:presLayoutVars>
          <dgm:bulletEnabled val="1"/>
        </dgm:presLayoutVars>
      </dgm:prSet>
      <dgm:spPr/>
    </dgm:pt>
    <dgm:pt modelId="{72DE4213-15E1-4436-8045-C055E8A54EDE}" type="pres">
      <dgm:prSet presAssocID="{40EF3D92-C4CB-4CBC-8AED-087234C53764}" presName="node" presStyleLbl="vennNode1" presStyleIdx="4" presStyleCnt="7">
        <dgm:presLayoutVars>
          <dgm:bulletEnabled val="1"/>
        </dgm:presLayoutVars>
      </dgm:prSet>
      <dgm:spPr/>
    </dgm:pt>
    <dgm:pt modelId="{91CFC9CD-FF79-40EF-A271-A8DBB0423AC2}" type="pres">
      <dgm:prSet presAssocID="{920F0D4F-6C4C-4BE8-9363-F48FBF034871}" presName="node" presStyleLbl="vennNode1" presStyleIdx="5" presStyleCnt="7">
        <dgm:presLayoutVars>
          <dgm:bulletEnabled val="1"/>
        </dgm:presLayoutVars>
      </dgm:prSet>
      <dgm:spPr/>
    </dgm:pt>
    <dgm:pt modelId="{FC69A2CE-A671-47B5-8CD8-544465E52E9C}" type="pres">
      <dgm:prSet presAssocID="{15426A40-9AD2-4153-8230-E20BC4B11534}" presName="node" presStyleLbl="vennNode1" presStyleIdx="6" presStyleCnt="7">
        <dgm:presLayoutVars>
          <dgm:bulletEnabled val="1"/>
        </dgm:presLayoutVars>
      </dgm:prSet>
      <dgm:spPr/>
    </dgm:pt>
  </dgm:ptLst>
  <dgm:cxnLst>
    <dgm:cxn modelId="{8DDA3E00-731C-4A18-9115-B59AF995D68E}" srcId="{43275D6C-D470-4E2E-96F8-239EECE5D634}" destId="{DB1A1606-130D-4B45-9553-0A0B804495DF}" srcOrd="0" destOrd="0" parTransId="{E71C9696-7619-4519-B8E6-F2196E95C10E}" sibTransId="{411BF947-09C5-4608-92FF-81B3B11A697B}"/>
    <dgm:cxn modelId="{0AC9C91C-155D-46F0-9E26-33B93E5E0E08}" srcId="{691C1FF8-D24B-462D-B13F-4086A7342655}" destId="{43275D6C-D470-4E2E-96F8-239EECE5D634}" srcOrd="0" destOrd="0" parTransId="{C3508CD6-4178-4856-A1A5-59121457A236}" sibTransId="{5344238D-D1B6-460D-9BE4-114CABEA8131}"/>
    <dgm:cxn modelId="{352C831E-5F27-4CEA-B329-F961BC5C1E53}" srcId="{43275D6C-D470-4E2E-96F8-239EECE5D634}" destId="{40EF3D92-C4CB-4CBC-8AED-087234C53764}" srcOrd="3" destOrd="0" parTransId="{4FA9126D-361B-4DA5-854C-1DB4EE314D93}" sibTransId="{DCC66F39-0032-4915-A732-5C415659FF68}"/>
    <dgm:cxn modelId="{0158AF33-44F2-4B5B-9A2D-EF764C6F8FA7}" type="presOf" srcId="{43275D6C-D470-4E2E-96F8-239EECE5D634}" destId="{AFBC9C78-4E8A-498B-ACC1-DC2EFA6E3D36}" srcOrd="0" destOrd="0" presId="urn:microsoft.com/office/officeart/2005/8/layout/radial3"/>
    <dgm:cxn modelId="{FD5DAB64-48D5-432F-938D-E1F3721358B9}" type="presOf" srcId="{15426A40-9AD2-4153-8230-E20BC4B11534}" destId="{FC69A2CE-A671-47B5-8CD8-544465E52E9C}" srcOrd="0" destOrd="0" presId="urn:microsoft.com/office/officeart/2005/8/layout/radial3"/>
    <dgm:cxn modelId="{A8EA5165-9419-4BAD-BDB3-9194338DFA99}" type="presOf" srcId="{920F0D4F-6C4C-4BE8-9363-F48FBF034871}" destId="{91CFC9CD-FF79-40EF-A271-A8DBB0423AC2}" srcOrd="0" destOrd="0" presId="urn:microsoft.com/office/officeart/2005/8/layout/radial3"/>
    <dgm:cxn modelId="{59AD7A56-E922-42AB-9AFA-2F0A33B73EFB}" type="presOf" srcId="{40EF3D92-C4CB-4CBC-8AED-087234C53764}" destId="{72DE4213-15E1-4436-8045-C055E8A54EDE}" srcOrd="0" destOrd="0" presId="urn:microsoft.com/office/officeart/2005/8/layout/radial3"/>
    <dgm:cxn modelId="{72EA3587-932B-4810-997C-DB062E3570AF}" srcId="{43275D6C-D470-4E2E-96F8-239EECE5D634}" destId="{AEA7499A-114B-4146-9776-CDD8ACEC6B39}" srcOrd="1" destOrd="0" parTransId="{3756029C-568E-4504-8660-3DE9F861C604}" sibTransId="{FB33CDA3-B14A-45E1-8720-9AFFB02CF5C0}"/>
    <dgm:cxn modelId="{E91D5090-0D92-42B7-9D4F-F91AB585D7A9}" srcId="{43275D6C-D470-4E2E-96F8-239EECE5D634}" destId="{BF71EFAE-EC9F-46E9-BD2A-1686637595DA}" srcOrd="2" destOrd="0" parTransId="{C16FE7E0-0CCD-40DA-AE7B-F518D75734AD}" sibTransId="{83F53DA1-8C67-4AF5-A20A-9CEC6105D842}"/>
    <dgm:cxn modelId="{71DAB0A2-EB40-4D3D-B8DB-E2D95275BF4D}" type="presOf" srcId="{BF71EFAE-EC9F-46E9-BD2A-1686637595DA}" destId="{9DDE88A7-5745-4E4F-A7A8-F71A4DA0D5F2}" srcOrd="0" destOrd="0" presId="urn:microsoft.com/office/officeart/2005/8/layout/radial3"/>
    <dgm:cxn modelId="{EEFECEAF-8E1A-45C3-BE53-B4856566F42A}" type="presOf" srcId="{691C1FF8-D24B-462D-B13F-4086A7342655}" destId="{E6763EE5-8DA4-47FB-A886-915FA197CAD0}" srcOrd="0" destOrd="0" presId="urn:microsoft.com/office/officeart/2005/8/layout/radial3"/>
    <dgm:cxn modelId="{E2DFF5B8-BF65-4C45-989F-3918B0A358B8}" type="presOf" srcId="{AEA7499A-114B-4146-9776-CDD8ACEC6B39}" destId="{449BFEB2-6844-4A2C-8DC2-780280CBA079}" srcOrd="0" destOrd="0" presId="urn:microsoft.com/office/officeart/2005/8/layout/radial3"/>
    <dgm:cxn modelId="{09B198C8-E6EF-4BF2-B04A-98A7D3B82C52}" srcId="{43275D6C-D470-4E2E-96F8-239EECE5D634}" destId="{15426A40-9AD2-4153-8230-E20BC4B11534}" srcOrd="5" destOrd="0" parTransId="{A1307EAF-2414-4AFE-BE82-97C79333BAA9}" sibTransId="{869B992E-498B-4FBD-AA48-03E5171031C9}"/>
    <dgm:cxn modelId="{705D8BCA-A875-424B-917F-D801608B9607}" srcId="{43275D6C-D470-4E2E-96F8-239EECE5D634}" destId="{920F0D4F-6C4C-4BE8-9363-F48FBF034871}" srcOrd="4" destOrd="0" parTransId="{43AA7920-B602-4336-8E46-A663A1629DDB}" sibTransId="{5F9FEDD2-AAF1-4278-94C9-B59264FA9EB9}"/>
    <dgm:cxn modelId="{17C219EB-BA52-4ACD-90B7-4953F60BBD77}" type="presOf" srcId="{DB1A1606-130D-4B45-9553-0A0B804495DF}" destId="{63432802-399F-407F-AC10-7219543A0326}" srcOrd="0" destOrd="0" presId="urn:microsoft.com/office/officeart/2005/8/layout/radial3"/>
    <dgm:cxn modelId="{87C48BEA-C374-4C9C-B902-0115BE738B0E}" type="presParOf" srcId="{E6763EE5-8DA4-47FB-A886-915FA197CAD0}" destId="{1FB746E2-D736-4446-8093-C865FE09A112}" srcOrd="0" destOrd="0" presId="urn:microsoft.com/office/officeart/2005/8/layout/radial3"/>
    <dgm:cxn modelId="{0BE599D3-AC33-4BB1-B65F-67057E9F0439}" type="presParOf" srcId="{1FB746E2-D736-4446-8093-C865FE09A112}" destId="{AFBC9C78-4E8A-498B-ACC1-DC2EFA6E3D36}" srcOrd="0" destOrd="0" presId="urn:microsoft.com/office/officeart/2005/8/layout/radial3"/>
    <dgm:cxn modelId="{3112FEE1-FC72-43DD-89AB-500CF1B7F756}" type="presParOf" srcId="{1FB746E2-D736-4446-8093-C865FE09A112}" destId="{63432802-399F-407F-AC10-7219543A0326}" srcOrd="1" destOrd="0" presId="urn:microsoft.com/office/officeart/2005/8/layout/radial3"/>
    <dgm:cxn modelId="{60CC9D71-A974-41EE-B9EF-0513EF55550C}" type="presParOf" srcId="{1FB746E2-D736-4446-8093-C865FE09A112}" destId="{449BFEB2-6844-4A2C-8DC2-780280CBA079}" srcOrd="2" destOrd="0" presId="urn:microsoft.com/office/officeart/2005/8/layout/radial3"/>
    <dgm:cxn modelId="{9B76058B-03D0-477D-ADAF-69F9BA416969}" type="presParOf" srcId="{1FB746E2-D736-4446-8093-C865FE09A112}" destId="{9DDE88A7-5745-4E4F-A7A8-F71A4DA0D5F2}" srcOrd="3" destOrd="0" presId="urn:microsoft.com/office/officeart/2005/8/layout/radial3"/>
    <dgm:cxn modelId="{BBA494C5-DF7A-463A-A778-D7424FE42FD1}" type="presParOf" srcId="{1FB746E2-D736-4446-8093-C865FE09A112}" destId="{72DE4213-15E1-4436-8045-C055E8A54EDE}" srcOrd="4" destOrd="0" presId="urn:microsoft.com/office/officeart/2005/8/layout/radial3"/>
    <dgm:cxn modelId="{829D5A23-E7C8-4F2F-BBF0-A05AEF87B1F3}" type="presParOf" srcId="{1FB746E2-D736-4446-8093-C865FE09A112}" destId="{91CFC9CD-FF79-40EF-A271-A8DBB0423AC2}" srcOrd="5" destOrd="0" presId="urn:microsoft.com/office/officeart/2005/8/layout/radial3"/>
    <dgm:cxn modelId="{AB36D377-182D-4F38-A7FA-BE410BDE00D5}" type="presParOf" srcId="{1FB746E2-D736-4446-8093-C865FE09A112}" destId="{FC69A2CE-A671-47B5-8CD8-544465E52E9C}"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A47F19-311D-44B3-AAA4-35C98BD4844B}"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0C844461-76DE-4FEA-A87D-23440AD6FC2E}">
      <dgm:prSet phldrT="[Text]"/>
      <dgm:spPr/>
      <dgm:t>
        <a:bodyPr/>
        <a:lstStyle/>
        <a:p>
          <a:r>
            <a:rPr lang="sr-Latn-RS" b="1" dirty="0"/>
            <a:t>Rashodi za zaposlene</a:t>
          </a:r>
        </a:p>
      </dgm:t>
    </dgm:pt>
    <dgm:pt modelId="{6F031138-6684-4AF8-B48F-F90EB84372B1}" type="parTrans" cxnId="{DFA45898-8E34-483C-97B6-EC38D2140466}">
      <dgm:prSet/>
      <dgm:spPr/>
      <dgm:t>
        <a:bodyPr/>
        <a:lstStyle/>
        <a:p>
          <a:endParaRPr lang="en-US"/>
        </a:p>
      </dgm:t>
    </dgm:pt>
    <dgm:pt modelId="{C24B5DA2-B651-485D-A0F4-95731772C9B8}" type="sibTrans" cxnId="{DFA45898-8E34-483C-97B6-EC38D2140466}">
      <dgm:prSet/>
      <dgm:spPr/>
      <dgm:t>
        <a:bodyPr/>
        <a:lstStyle/>
        <a:p>
          <a:endParaRPr lang="en-US"/>
        </a:p>
      </dgm:t>
    </dgm:pt>
    <dgm:pt modelId="{D45E583C-4AAD-40D2-9D24-9A0A68141567}">
      <dgm:prSet phldrT="[Text]" custT="1"/>
      <dgm:spPr>
        <a:solidFill>
          <a:srgbClr val="7030A0"/>
        </a:solidFill>
      </dgm:spPr>
      <dgm:t>
        <a:bodyPr/>
        <a:lstStyle/>
        <a:p>
          <a:r>
            <a:rPr lang="sr-Latn-RS" sz="1400" b="0" dirty="0"/>
            <a:t>Rashodi za zaposlene predstavljaju sve troškove za zaposlene, kako u upravi tako i kod budžetskih korisnika</a:t>
          </a:r>
        </a:p>
      </dgm:t>
    </dgm:pt>
    <dgm:pt modelId="{DF23AB14-DB78-4D25-948A-D263DF13EBEB}" type="parTrans" cxnId="{B6E9FE2F-54FB-46AA-BA6A-1465C15C85E2}">
      <dgm:prSet/>
      <dgm:spPr/>
      <dgm:t>
        <a:bodyPr/>
        <a:lstStyle/>
        <a:p>
          <a:endParaRPr lang="en-US"/>
        </a:p>
      </dgm:t>
    </dgm:pt>
    <dgm:pt modelId="{875C4C0C-D761-476B-9D17-EF850CFCBB84}" type="sibTrans" cxnId="{B6E9FE2F-54FB-46AA-BA6A-1465C15C85E2}">
      <dgm:prSet/>
      <dgm:spPr/>
      <dgm:t>
        <a:bodyPr/>
        <a:lstStyle/>
        <a:p>
          <a:endParaRPr lang="en-US"/>
        </a:p>
      </dgm:t>
    </dgm:pt>
    <dgm:pt modelId="{E1B79EE1-1157-4302-AB0B-8FEDC81165FD}">
      <dgm:prSet phldrT="[Text]"/>
      <dgm:spPr/>
      <dgm:t>
        <a:bodyPr/>
        <a:lstStyle/>
        <a:p>
          <a:r>
            <a:rPr lang="sr-Latn-RS" b="1" dirty="0"/>
            <a:t>Korišćenje roba i usluga </a:t>
          </a:r>
        </a:p>
      </dgm:t>
    </dgm:pt>
    <dgm:pt modelId="{D901DA59-A95A-4489-99A8-4140EE7BA89A}" type="parTrans" cxnId="{9CBF9DF9-AB9B-4A23-9199-3C2DD5A0CE43}">
      <dgm:prSet/>
      <dgm:spPr/>
      <dgm:t>
        <a:bodyPr/>
        <a:lstStyle/>
        <a:p>
          <a:endParaRPr lang="en-US"/>
        </a:p>
      </dgm:t>
    </dgm:pt>
    <dgm:pt modelId="{E99A6F9C-C544-4400-B178-20BC6CFFFE07}" type="sibTrans" cxnId="{9CBF9DF9-AB9B-4A23-9199-3C2DD5A0CE43}">
      <dgm:prSet/>
      <dgm:spPr/>
      <dgm:t>
        <a:bodyPr/>
        <a:lstStyle/>
        <a:p>
          <a:endParaRPr lang="en-US"/>
        </a:p>
      </dgm:t>
    </dgm:pt>
    <dgm:pt modelId="{92FD0664-EE76-4121-BE7B-68FC1EE5F4D7}">
      <dgm:prSet phldrT="[Text]" custT="1"/>
      <dgm:spPr>
        <a:solidFill>
          <a:srgbClr val="00B050"/>
        </a:solidFill>
      </dgm:spPr>
      <dgm:t>
        <a:bodyPr/>
        <a:lstStyle/>
        <a:p>
          <a:pPr algn="just"/>
          <a:r>
            <a:rPr lang="sr-Latn-RS" sz="1400" b="0" dirty="0"/>
            <a:t>Korišćenje roba i usluga obuhvataju stalne troškove, putne troškove, usluge po ugovoru, specijalizovane usluge, troškove materijala i tekuće popravke i održavanje.</a:t>
          </a:r>
        </a:p>
      </dgm:t>
    </dgm:pt>
    <dgm:pt modelId="{A4B2DE69-08CB-4EF5-A179-A9838DCC0C0D}" type="parTrans" cxnId="{29D18108-D348-4C83-ABE4-39390C16C5CD}">
      <dgm:prSet/>
      <dgm:spPr/>
      <dgm:t>
        <a:bodyPr/>
        <a:lstStyle/>
        <a:p>
          <a:endParaRPr lang="en-US"/>
        </a:p>
      </dgm:t>
    </dgm:pt>
    <dgm:pt modelId="{31990FCE-83F5-4BCE-86BA-4F924011EADA}" type="sibTrans" cxnId="{29D18108-D348-4C83-ABE4-39390C16C5CD}">
      <dgm:prSet/>
      <dgm:spPr/>
      <dgm:t>
        <a:bodyPr/>
        <a:lstStyle/>
        <a:p>
          <a:endParaRPr lang="en-US"/>
        </a:p>
      </dgm:t>
    </dgm:pt>
    <dgm:pt modelId="{E055884F-7426-4921-A0E5-9CA56A76B49A}">
      <dgm:prSet phldrT="[Text]"/>
      <dgm:spPr/>
      <dgm:t>
        <a:bodyPr/>
        <a:lstStyle/>
        <a:p>
          <a:r>
            <a:rPr lang="sr-Latn-RS" b="1" dirty="0"/>
            <a:t>Dotacije i transferi</a:t>
          </a:r>
        </a:p>
      </dgm:t>
    </dgm:pt>
    <dgm:pt modelId="{A220DF32-CC6B-446C-B398-3C6FF19DF138}" type="parTrans" cxnId="{997AF6DE-9802-4842-96EC-E457543D4099}">
      <dgm:prSet/>
      <dgm:spPr/>
      <dgm:t>
        <a:bodyPr/>
        <a:lstStyle/>
        <a:p>
          <a:endParaRPr lang="en-US"/>
        </a:p>
      </dgm:t>
    </dgm:pt>
    <dgm:pt modelId="{EADBA54B-8207-46FB-8C83-E7274B6ED163}" type="sibTrans" cxnId="{997AF6DE-9802-4842-96EC-E457543D4099}">
      <dgm:prSet/>
      <dgm:spPr/>
      <dgm:t>
        <a:bodyPr/>
        <a:lstStyle/>
        <a:p>
          <a:endParaRPr lang="en-US"/>
        </a:p>
      </dgm:t>
    </dgm:pt>
    <dgm:pt modelId="{6B14159D-5902-471E-9F91-CEA86CA18597}">
      <dgm:prSet phldrT="[Text]" custT="1"/>
      <dgm:spPr>
        <a:solidFill>
          <a:srgbClr val="0070C0"/>
        </a:solidFill>
      </dgm:spPr>
      <dgm:t>
        <a:bodyPr/>
        <a:lstStyle/>
        <a:p>
          <a:pPr algn="just"/>
          <a:r>
            <a:rPr lang="sr-Latn-RS" sz="1400" b="0" dirty="0"/>
            <a:t>Dotacije i transferi su troškovi koje lokalna samouprava ima za isplatu institucijama koje su u primarnoj nadležnosti centralnog/pokrajinskog nivoa kao što su škole, centar za socijalni rad, dom zdravlja. </a:t>
          </a:r>
        </a:p>
      </dgm:t>
    </dgm:pt>
    <dgm:pt modelId="{0D2CFF9B-A50F-43E4-AFA5-E7E960E0BCD0}" type="parTrans" cxnId="{E528FBD6-03D8-4201-832B-0748BD271A16}">
      <dgm:prSet/>
      <dgm:spPr/>
      <dgm:t>
        <a:bodyPr/>
        <a:lstStyle/>
        <a:p>
          <a:endParaRPr lang="en-US"/>
        </a:p>
      </dgm:t>
    </dgm:pt>
    <dgm:pt modelId="{36039859-946E-4D2B-BAA0-EE1BB94895EC}" type="sibTrans" cxnId="{E528FBD6-03D8-4201-832B-0748BD271A16}">
      <dgm:prSet/>
      <dgm:spPr/>
      <dgm:t>
        <a:bodyPr/>
        <a:lstStyle/>
        <a:p>
          <a:endParaRPr lang="en-US"/>
        </a:p>
      </dgm:t>
    </dgm:pt>
    <dgm:pt modelId="{28888755-727E-436B-B2F2-DA7896544A65}">
      <dgm:prSet phldrT="[Text]"/>
      <dgm:spPr/>
      <dgm:t>
        <a:bodyPr/>
        <a:lstStyle/>
        <a:p>
          <a:r>
            <a:rPr lang="sr-Latn-RS" b="1" dirty="0"/>
            <a:t>Ostali rashodi</a:t>
          </a:r>
        </a:p>
      </dgm:t>
    </dgm:pt>
    <dgm:pt modelId="{74440C20-4C7D-42FA-8A71-91FF1ABB0C2B}" type="parTrans" cxnId="{423F4FFE-A4A5-4DB9-BCD0-81CA33242D4A}">
      <dgm:prSet/>
      <dgm:spPr/>
      <dgm:t>
        <a:bodyPr/>
        <a:lstStyle/>
        <a:p>
          <a:endParaRPr lang="en-US"/>
        </a:p>
      </dgm:t>
    </dgm:pt>
    <dgm:pt modelId="{25C618B1-3FCB-4E3A-AAEB-763F12B41872}" type="sibTrans" cxnId="{423F4FFE-A4A5-4DB9-BCD0-81CA33242D4A}">
      <dgm:prSet/>
      <dgm:spPr/>
      <dgm:t>
        <a:bodyPr/>
        <a:lstStyle/>
        <a:p>
          <a:endParaRPr lang="en-US"/>
        </a:p>
      </dgm:t>
    </dgm:pt>
    <dgm:pt modelId="{FE2BA0E8-81AC-463B-B498-EF464F5BCE06}">
      <dgm:prSet phldrT="[Text]" custT="1"/>
      <dgm:spPr>
        <a:solidFill>
          <a:schemeClr val="accent6">
            <a:lumMod val="60000"/>
            <a:lumOff val="40000"/>
          </a:schemeClr>
        </a:solidFill>
      </dgm:spPr>
      <dgm:t>
        <a:bodyPr/>
        <a:lstStyle/>
        <a:p>
          <a:pPr algn="just"/>
          <a:r>
            <a:rPr lang="sr-Latn-RS" sz="1400" b="0" dirty="0"/>
            <a:t>Ostali rashodi obuhvataju dotacije nevladinim organizacijama, poreze, takse, novčane kazne.</a:t>
          </a:r>
        </a:p>
      </dgm:t>
    </dgm:pt>
    <dgm:pt modelId="{7A39DE39-681C-425E-9FED-FBE278CC5B2D}" type="parTrans" cxnId="{86D1D984-3A22-405C-B36D-C2926B8E421B}">
      <dgm:prSet/>
      <dgm:spPr/>
      <dgm:t>
        <a:bodyPr/>
        <a:lstStyle/>
        <a:p>
          <a:endParaRPr lang="en-US"/>
        </a:p>
      </dgm:t>
    </dgm:pt>
    <dgm:pt modelId="{03DEC489-1FE9-42FB-A7B6-2DC930E80875}" type="sibTrans" cxnId="{86D1D984-3A22-405C-B36D-C2926B8E421B}">
      <dgm:prSet/>
      <dgm:spPr/>
      <dgm:t>
        <a:bodyPr/>
        <a:lstStyle/>
        <a:p>
          <a:endParaRPr lang="en-US"/>
        </a:p>
      </dgm:t>
    </dgm:pt>
    <dgm:pt modelId="{26EF48C7-6381-4355-B03F-DD441AE957C7}">
      <dgm:prSet phldrT="[Text]"/>
      <dgm:spPr/>
      <dgm:t>
        <a:bodyPr/>
        <a:lstStyle/>
        <a:p>
          <a:r>
            <a:rPr lang="sr-Latn-RS" b="1" dirty="0"/>
            <a:t>Subvencije</a:t>
          </a:r>
        </a:p>
      </dgm:t>
    </dgm:pt>
    <dgm:pt modelId="{18A23F74-72B2-47CE-8CFA-63637C44E493}" type="parTrans" cxnId="{C002A477-0333-4E42-A591-A476378A7B14}">
      <dgm:prSet/>
      <dgm:spPr/>
      <dgm:t>
        <a:bodyPr/>
        <a:lstStyle/>
        <a:p>
          <a:endParaRPr lang="en-US"/>
        </a:p>
      </dgm:t>
    </dgm:pt>
    <dgm:pt modelId="{7F59AFA8-97ED-43F0-BB10-8E36A7F9F28C}" type="sibTrans" cxnId="{C002A477-0333-4E42-A591-A476378A7B14}">
      <dgm:prSet/>
      <dgm:spPr/>
      <dgm:t>
        <a:bodyPr/>
        <a:lstStyle/>
        <a:p>
          <a:endParaRPr lang="en-US"/>
        </a:p>
      </dgm:t>
    </dgm:pt>
    <dgm:pt modelId="{4B4A2A45-FFA7-47F5-A99D-A2DFD7698107}">
      <dgm:prSet phldrT="[Text]" custT="1"/>
      <dgm:spPr>
        <a:solidFill>
          <a:schemeClr val="accent5">
            <a:lumMod val="60000"/>
            <a:lumOff val="40000"/>
          </a:schemeClr>
        </a:solidFill>
      </dgm:spPr>
      <dgm:t>
        <a:bodyPr/>
        <a:lstStyle/>
        <a:p>
          <a:pPr algn="just"/>
          <a:r>
            <a:rPr lang="sr-Latn-RS" sz="1400" b="0" dirty="0"/>
            <a:t>Subvencije se odobravaju za funkcionisanje međumesnog prevoza i  poljoprivrednim proizvođačima. </a:t>
          </a:r>
        </a:p>
      </dgm:t>
    </dgm:pt>
    <dgm:pt modelId="{2E2C89AA-6D36-4A41-9A01-A47B8388C320}" type="parTrans" cxnId="{48A7DAC8-CBA0-4CCF-8FEB-1A8D1991CE61}">
      <dgm:prSet/>
      <dgm:spPr/>
      <dgm:t>
        <a:bodyPr/>
        <a:lstStyle/>
        <a:p>
          <a:endParaRPr lang="en-US"/>
        </a:p>
      </dgm:t>
    </dgm:pt>
    <dgm:pt modelId="{5B14C082-1404-4C23-9B64-643BA89D25BF}" type="sibTrans" cxnId="{48A7DAC8-CBA0-4CCF-8FEB-1A8D1991CE61}">
      <dgm:prSet/>
      <dgm:spPr/>
      <dgm:t>
        <a:bodyPr/>
        <a:lstStyle/>
        <a:p>
          <a:endParaRPr lang="en-US"/>
        </a:p>
      </dgm:t>
    </dgm:pt>
    <dgm:pt modelId="{E1AD8724-28DC-48C5-B75E-B0D1F33E6279}">
      <dgm:prSet phldrT="[Text]"/>
      <dgm:spPr/>
      <dgm:t>
        <a:bodyPr/>
        <a:lstStyle/>
        <a:p>
          <a:r>
            <a:rPr lang="sr-Latn-RS" b="1" dirty="0"/>
            <a:t>Socijalna zaštita</a:t>
          </a:r>
        </a:p>
      </dgm:t>
    </dgm:pt>
    <dgm:pt modelId="{411CE078-310E-457E-A7C1-09A580CCEBB0}" type="parTrans" cxnId="{9EBB09AF-7741-47ED-B436-933466BD5F46}">
      <dgm:prSet/>
      <dgm:spPr/>
      <dgm:t>
        <a:bodyPr/>
        <a:lstStyle/>
        <a:p>
          <a:endParaRPr lang="en-US"/>
        </a:p>
      </dgm:t>
    </dgm:pt>
    <dgm:pt modelId="{BCA81F17-B88D-47F3-91A4-C02EC1C807D8}" type="sibTrans" cxnId="{9EBB09AF-7741-47ED-B436-933466BD5F46}">
      <dgm:prSet/>
      <dgm:spPr/>
      <dgm:t>
        <a:bodyPr/>
        <a:lstStyle/>
        <a:p>
          <a:endParaRPr lang="en-US"/>
        </a:p>
      </dgm:t>
    </dgm:pt>
    <dgm:pt modelId="{A22D28D0-C0EE-4FAC-9411-A8A4995FB17B}">
      <dgm:prSet phldrT="[Text]" custT="1"/>
      <dgm:spPr>
        <a:solidFill>
          <a:schemeClr val="accent2">
            <a:lumMod val="60000"/>
            <a:lumOff val="40000"/>
          </a:schemeClr>
        </a:solidFill>
      </dgm:spPr>
      <dgm:t>
        <a:bodyPr/>
        <a:lstStyle/>
        <a:p>
          <a:pPr algn="just"/>
          <a:r>
            <a:rPr lang="sr-Latn-RS" sz="1400" b="0" dirty="0"/>
            <a:t>Socijalna zaštita obuhvata sve troškove isplate socijalne pomoći za različite kategorije građana.</a:t>
          </a:r>
        </a:p>
      </dgm:t>
    </dgm:pt>
    <dgm:pt modelId="{7B8C8DE4-9C8E-4AAA-9ABD-7D21384D12EF}" type="parTrans" cxnId="{EF67239D-5166-423B-9E5F-06A1352131E4}">
      <dgm:prSet/>
      <dgm:spPr/>
      <dgm:t>
        <a:bodyPr/>
        <a:lstStyle/>
        <a:p>
          <a:endParaRPr lang="en-US"/>
        </a:p>
      </dgm:t>
    </dgm:pt>
    <dgm:pt modelId="{D9EE63C1-7C79-499A-9EE1-6AFD68E7C84E}" type="sibTrans" cxnId="{EF67239D-5166-423B-9E5F-06A1352131E4}">
      <dgm:prSet/>
      <dgm:spPr/>
      <dgm:t>
        <a:bodyPr/>
        <a:lstStyle/>
        <a:p>
          <a:endParaRPr lang="en-US"/>
        </a:p>
      </dgm:t>
    </dgm:pt>
    <dgm:pt modelId="{48096665-F98A-4372-9642-AA104F5D458A}">
      <dgm:prSet phldrT="[Text]"/>
      <dgm:spPr/>
      <dgm:t>
        <a:bodyPr/>
        <a:lstStyle/>
        <a:p>
          <a:r>
            <a:rPr lang="sr-Latn-RS" b="1" dirty="0"/>
            <a:t>Budžetska rezerva</a:t>
          </a:r>
        </a:p>
      </dgm:t>
    </dgm:pt>
    <dgm:pt modelId="{AFDDD8A6-A5D8-4980-A3AD-3612739BB0D6}" type="parTrans" cxnId="{FF60118A-5412-436E-B845-69CD79E57C83}">
      <dgm:prSet/>
      <dgm:spPr/>
      <dgm:t>
        <a:bodyPr/>
        <a:lstStyle/>
        <a:p>
          <a:endParaRPr lang="en-US"/>
        </a:p>
      </dgm:t>
    </dgm:pt>
    <dgm:pt modelId="{5FC22904-D7CC-4648-88EC-995516A10DB1}" type="sibTrans" cxnId="{FF60118A-5412-436E-B845-69CD79E57C83}">
      <dgm:prSet/>
      <dgm:spPr/>
      <dgm:t>
        <a:bodyPr/>
        <a:lstStyle/>
        <a:p>
          <a:endParaRPr lang="en-US"/>
        </a:p>
      </dgm:t>
    </dgm:pt>
    <dgm:pt modelId="{97F877CB-9B8D-43D2-81EC-7EBF25320968}">
      <dgm:prSet phldrT="[Text]"/>
      <dgm:spPr>
        <a:solidFill>
          <a:schemeClr val="accent4">
            <a:lumMod val="40000"/>
            <a:lumOff val="60000"/>
          </a:schemeClr>
        </a:solidFill>
      </dgm:spPr>
      <dgm:t>
        <a:bodyPr/>
        <a:lstStyle/>
        <a:p>
          <a:pPr algn="just"/>
          <a:r>
            <a:rPr lang="sr-Latn-RS" b="0" dirty="0"/>
            <a:t>Budžetska rezerva predstavlja novac koji se koristi za neplanirane ili nedovoljno planirane svrhe, kao i u slučaju vanrednih okolnosti.</a:t>
          </a:r>
        </a:p>
      </dgm:t>
    </dgm:pt>
    <dgm:pt modelId="{B1A118C8-65C5-4505-9861-C15DF46DDE40}" type="parTrans" cxnId="{C2060C01-AE6C-49A2-9E7C-10136D57EE22}">
      <dgm:prSet/>
      <dgm:spPr/>
      <dgm:t>
        <a:bodyPr/>
        <a:lstStyle/>
        <a:p>
          <a:endParaRPr lang="en-US"/>
        </a:p>
      </dgm:t>
    </dgm:pt>
    <dgm:pt modelId="{85A9A230-CB7F-4D0E-AEAE-CC533D1E4637}" type="sibTrans" cxnId="{C2060C01-AE6C-49A2-9E7C-10136D57EE22}">
      <dgm:prSet/>
      <dgm:spPr/>
      <dgm:t>
        <a:bodyPr/>
        <a:lstStyle/>
        <a:p>
          <a:endParaRPr lang="en-US"/>
        </a:p>
      </dgm:t>
    </dgm:pt>
    <dgm:pt modelId="{1BF4645B-0E25-4982-8755-C468FC62C39C}">
      <dgm:prSet phldrT="[Text]"/>
      <dgm:spPr/>
      <dgm:t>
        <a:bodyPr/>
        <a:lstStyle/>
        <a:p>
          <a:r>
            <a:rPr lang="sr-Latn-RS" b="1" dirty="0"/>
            <a:t>Kapitalni izdaci</a:t>
          </a:r>
        </a:p>
      </dgm:t>
    </dgm:pt>
    <dgm:pt modelId="{C1391573-84AC-4A5F-9872-896027FCD9E0}" type="parTrans" cxnId="{0B3FDED6-0041-4BD1-9A6E-DBDB5E3BB9B4}">
      <dgm:prSet/>
      <dgm:spPr/>
      <dgm:t>
        <a:bodyPr/>
        <a:lstStyle/>
        <a:p>
          <a:endParaRPr lang="en-US"/>
        </a:p>
      </dgm:t>
    </dgm:pt>
    <dgm:pt modelId="{EAAC9105-FD12-40C6-84F5-2CAFAE74C666}" type="sibTrans" cxnId="{0B3FDED6-0041-4BD1-9A6E-DBDB5E3BB9B4}">
      <dgm:prSet/>
      <dgm:spPr/>
      <dgm:t>
        <a:bodyPr/>
        <a:lstStyle/>
        <a:p>
          <a:endParaRPr lang="en-US"/>
        </a:p>
      </dgm:t>
    </dgm:pt>
    <dgm:pt modelId="{423C6F79-8640-4D5E-8F7E-2B463BCF528C}">
      <dgm:prSet phldrT="[Text]"/>
      <dgm:spPr>
        <a:solidFill>
          <a:schemeClr val="accent1">
            <a:lumMod val="60000"/>
            <a:lumOff val="40000"/>
          </a:schemeClr>
        </a:solidFill>
      </dgm:spPr>
      <dgm:t>
        <a:bodyPr/>
        <a:lstStyle/>
        <a:p>
          <a:pPr algn="just"/>
          <a:r>
            <a:rPr lang="sr-Latn-RS" b="0" dirty="0"/>
            <a:t>Kapitalni izdaci su troškovi za izgradnju novih, ili investiciono održavanje postojećih objekata, nabavku opreme, mašina zemljišta i slično.</a:t>
          </a:r>
        </a:p>
      </dgm:t>
    </dgm:pt>
    <dgm:pt modelId="{491E2BD3-8551-49F0-919A-AB73427DE405}" type="parTrans" cxnId="{D51F2C8A-AB76-4B34-9AF8-3FA9A4DB4238}">
      <dgm:prSet/>
      <dgm:spPr/>
      <dgm:t>
        <a:bodyPr/>
        <a:lstStyle/>
        <a:p>
          <a:endParaRPr lang="en-US"/>
        </a:p>
      </dgm:t>
    </dgm:pt>
    <dgm:pt modelId="{BC9BB851-E04E-4BC3-8DA9-DF824BEE6D0D}" type="sibTrans" cxnId="{D51F2C8A-AB76-4B34-9AF8-3FA9A4DB4238}">
      <dgm:prSet/>
      <dgm:spPr/>
      <dgm:t>
        <a:bodyPr/>
        <a:lstStyle/>
        <a:p>
          <a:endParaRPr lang="en-US"/>
        </a:p>
      </dgm:t>
    </dgm:pt>
    <dgm:pt modelId="{EFEB1020-9C17-48DC-BBE0-54FA743F9F75}" type="pres">
      <dgm:prSet presAssocID="{EEA47F19-311D-44B3-AAA4-35C98BD4844B}" presName="Name0" presStyleCnt="0">
        <dgm:presLayoutVars>
          <dgm:dir/>
          <dgm:animLvl val="lvl"/>
          <dgm:resizeHandles val="exact"/>
        </dgm:presLayoutVars>
      </dgm:prSet>
      <dgm:spPr/>
    </dgm:pt>
    <dgm:pt modelId="{98695426-23ED-40C0-90A1-2BB445DEBC64}" type="pres">
      <dgm:prSet presAssocID="{0C844461-76DE-4FEA-A87D-23440AD6FC2E}" presName="linNode" presStyleCnt="0"/>
      <dgm:spPr/>
    </dgm:pt>
    <dgm:pt modelId="{C6144CDB-22C1-4337-9F95-C3A522A707D1}" type="pres">
      <dgm:prSet presAssocID="{0C844461-76DE-4FEA-A87D-23440AD6FC2E}" presName="parTx" presStyleLbl="revTx" presStyleIdx="0" presStyleCnt="8">
        <dgm:presLayoutVars>
          <dgm:chMax val="1"/>
          <dgm:bulletEnabled val="1"/>
        </dgm:presLayoutVars>
      </dgm:prSet>
      <dgm:spPr/>
    </dgm:pt>
    <dgm:pt modelId="{02385D1D-92EB-445D-B736-940004751C79}" type="pres">
      <dgm:prSet presAssocID="{0C844461-76DE-4FEA-A87D-23440AD6FC2E}" presName="bracket" presStyleLbl="parChTrans1D1" presStyleIdx="0" presStyleCnt="8"/>
      <dgm:spPr/>
    </dgm:pt>
    <dgm:pt modelId="{99D36636-E395-439F-A79A-29C0BFB6F7E4}" type="pres">
      <dgm:prSet presAssocID="{0C844461-76DE-4FEA-A87D-23440AD6FC2E}" presName="spH" presStyleCnt="0"/>
      <dgm:spPr/>
    </dgm:pt>
    <dgm:pt modelId="{7BB6658A-32E0-42C7-B82A-240BF45CF27D}" type="pres">
      <dgm:prSet presAssocID="{0C844461-76DE-4FEA-A87D-23440AD6FC2E}" presName="desTx" presStyleLbl="node1" presStyleIdx="0" presStyleCnt="8">
        <dgm:presLayoutVars>
          <dgm:bulletEnabled val="1"/>
        </dgm:presLayoutVars>
      </dgm:prSet>
      <dgm:spPr/>
    </dgm:pt>
    <dgm:pt modelId="{5B3CB043-7A92-47E9-A4C4-39EC715F2552}" type="pres">
      <dgm:prSet presAssocID="{C24B5DA2-B651-485D-A0F4-95731772C9B8}" presName="spV" presStyleCnt="0"/>
      <dgm:spPr/>
    </dgm:pt>
    <dgm:pt modelId="{D9DF5E9A-39D4-44B7-A326-58B07A05D91E}" type="pres">
      <dgm:prSet presAssocID="{E1B79EE1-1157-4302-AB0B-8FEDC81165FD}" presName="linNode" presStyleCnt="0"/>
      <dgm:spPr/>
    </dgm:pt>
    <dgm:pt modelId="{F40D94EA-52E0-4740-A924-EAF350BDF213}" type="pres">
      <dgm:prSet presAssocID="{E1B79EE1-1157-4302-AB0B-8FEDC81165FD}" presName="parTx" presStyleLbl="revTx" presStyleIdx="1" presStyleCnt="8">
        <dgm:presLayoutVars>
          <dgm:chMax val="1"/>
          <dgm:bulletEnabled val="1"/>
        </dgm:presLayoutVars>
      </dgm:prSet>
      <dgm:spPr/>
    </dgm:pt>
    <dgm:pt modelId="{0E930D30-96BC-4D43-B65A-EE88C46DBE48}" type="pres">
      <dgm:prSet presAssocID="{E1B79EE1-1157-4302-AB0B-8FEDC81165FD}" presName="bracket" presStyleLbl="parChTrans1D1" presStyleIdx="1" presStyleCnt="8"/>
      <dgm:spPr/>
    </dgm:pt>
    <dgm:pt modelId="{5831BF15-ED1F-4BD5-857B-18B8E573D9AB}" type="pres">
      <dgm:prSet presAssocID="{E1B79EE1-1157-4302-AB0B-8FEDC81165FD}" presName="spH" presStyleCnt="0"/>
      <dgm:spPr/>
    </dgm:pt>
    <dgm:pt modelId="{C6BA9D27-2D60-4BA7-98A9-E18E57FDB6CB}" type="pres">
      <dgm:prSet presAssocID="{E1B79EE1-1157-4302-AB0B-8FEDC81165FD}" presName="desTx" presStyleLbl="node1" presStyleIdx="1" presStyleCnt="8">
        <dgm:presLayoutVars>
          <dgm:bulletEnabled val="1"/>
        </dgm:presLayoutVars>
      </dgm:prSet>
      <dgm:spPr/>
    </dgm:pt>
    <dgm:pt modelId="{5A002753-9FCA-4DC5-B8A6-1F7632BDDE58}" type="pres">
      <dgm:prSet presAssocID="{E99A6F9C-C544-4400-B178-20BC6CFFFE07}" presName="spV" presStyleCnt="0"/>
      <dgm:spPr/>
    </dgm:pt>
    <dgm:pt modelId="{9709DCCB-B8A8-47BC-A303-F9EC41DA889E}" type="pres">
      <dgm:prSet presAssocID="{E055884F-7426-4921-A0E5-9CA56A76B49A}" presName="linNode" presStyleCnt="0"/>
      <dgm:spPr/>
    </dgm:pt>
    <dgm:pt modelId="{CCB8139E-CA19-491D-9FCD-6BF28923C725}" type="pres">
      <dgm:prSet presAssocID="{E055884F-7426-4921-A0E5-9CA56A76B49A}" presName="parTx" presStyleLbl="revTx" presStyleIdx="2" presStyleCnt="8">
        <dgm:presLayoutVars>
          <dgm:chMax val="1"/>
          <dgm:bulletEnabled val="1"/>
        </dgm:presLayoutVars>
      </dgm:prSet>
      <dgm:spPr/>
    </dgm:pt>
    <dgm:pt modelId="{14D1633C-A097-4A5A-8269-B04E98857E56}" type="pres">
      <dgm:prSet presAssocID="{E055884F-7426-4921-A0E5-9CA56A76B49A}" presName="bracket" presStyleLbl="parChTrans1D1" presStyleIdx="2" presStyleCnt="8"/>
      <dgm:spPr/>
    </dgm:pt>
    <dgm:pt modelId="{82B38D6F-2AA7-4339-A71D-28AA55699178}" type="pres">
      <dgm:prSet presAssocID="{E055884F-7426-4921-A0E5-9CA56A76B49A}" presName="spH" presStyleCnt="0"/>
      <dgm:spPr/>
    </dgm:pt>
    <dgm:pt modelId="{FFFD7BD8-195B-4FA4-9414-4F4C582F5570}" type="pres">
      <dgm:prSet presAssocID="{E055884F-7426-4921-A0E5-9CA56A76B49A}" presName="desTx" presStyleLbl="node1" presStyleIdx="2" presStyleCnt="8">
        <dgm:presLayoutVars>
          <dgm:bulletEnabled val="1"/>
        </dgm:presLayoutVars>
      </dgm:prSet>
      <dgm:spPr/>
    </dgm:pt>
    <dgm:pt modelId="{D3A122A3-FC4C-4845-B4FF-0E74CF3D50D3}" type="pres">
      <dgm:prSet presAssocID="{EADBA54B-8207-46FB-8C83-E7274B6ED163}" presName="spV" presStyleCnt="0"/>
      <dgm:spPr/>
    </dgm:pt>
    <dgm:pt modelId="{CCB5FDA4-BEC8-4CA1-835A-2A3BEEBEC456}" type="pres">
      <dgm:prSet presAssocID="{28888755-727E-436B-B2F2-DA7896544A65}" presName="linNode" presStyleCnt="0"/>
      <dgm:spPr/>
    </dgm:pt>
    <dgm:pt modelId="{9312B733-3AEB-49F6-8245-08553BA2949B}" type="pres">
      <dgm:prSet presAssocID="{28888755-727E-436B-B2F2-DA7896544A65}" presName="parTx" presStyleLbl="revTx" presStyleIdx="3" presStyleCnt="8">
        <dgm:presLayoutVars>
          <dgm:chMax val="1"/>
          <dgm:bulletEnabled val="1"/>
        </dgm:presLayoutVars>
      </dgm:prSet>
      <dgm:spPr/>
    </dgm:pt>
    <dgm:pt modelId="{435AB433-2559-485A-A03D-C32F36288071}" type="pres">
      <dgm:prSet presAssocID="{28888755-727E-436B-B2F2-DA7896544A65}" presName="bracket" presStyleLbl="parChTrans1D1" presStyleIdx="3" presStyleCnt="8"/>
      <dgm:spPr/>
    </dgm:pt>
    <dgm:pt modelId="{C13B9160-72D5-46E0-A1C0-91E8634DFAE2}" type="pres">
      <dgm:prSet presAssocID="{28888755-727E-436B-B2F2-DA7896544A65}" presName="spH" presStyleCnt="0"/>
      <dgm:spPr/>
    </dgm:pt>
    <dgm:pt modelId="{9893D59A-7FEC-486D-89C4-D28135F6121C}" type="pres">
      <dgm:prSet presAssocID="{28888755-727E-436B-B2F2-DA7896544A65}" presName="desTx" presStyleLbl="node1" presStyleIdx="3" presStyleCnt="8">
        <dgm:presLayoutVars>
          <dgm:bulletEnabled val="1"/>
        </dgm:presLayoutVars>
      </dgm:prSet>
      <dgm:spPr/>
    </dgm:pt>
    <dgm:pt modelId="{A421D242-ABBF-45EB-97FD-83930430328F}" type="pres">
      <dgm:prSet presAssocID="{25C618B1-3FCB-4E3A-AAEB-763F12B41872}" presName="spV" presStyleCnt="0"/>
      <dgm:spPr/>
    </dgm:pt>
    <dgm:pt modelId="{F0DED400-B200-4EA2-AB34-CCFF58E07A6E}" type="pres">
      <dgm:prSet presAssocID="{26EF48C7-6381-4355-B03F-DD441AE957C7}" presName="linNode" presStyleCnt="0"/>
      <dgm:spPr/>
    </dgm:pt>
    <dgm:pt modelId="{EFAACCF6-3A6A-4536-89B0-F0A7C44F6BE1}" type="pres">
      <dgm:prSet presAssocID="{26EF48C7-6381-4355-B03F-DD441AE957C7}" presName="parTx" presStyleLbl="revTx" presStyleIdx="4" presStyleCnt="8">
        <dgm:presLayoutVars>
          <dgm:chMax val="1"/>
          <dgm:bulletEnabled val="1"/>
        </dgm:presLayoutVars>
      </dgm:prSet>
      <dgm:spPr/>
    </dgm:pt>
    <dgm:pt modelId="{6497CA82-45EE-4BD1-AEB4-CC3961FBFB74}" type="pres">
      <dgm:prSet presAssocID="{26EF48C7-6381-4355-B03F-DD441AE957C7}" presName="bracket" presStyleLbl="parChTrans1D1" presStyleIdx="4" presStyleCnt="8"/>
      <dgm:spPr/>
    </dgm:pt>
    <dgm:pt modelId="{CD7548DD-1E84-4DA7-B1D0-28F3E4EBFF82}" type="pres">
      <dgm:prSet presAssocID="{26EF48C7-6381-4355-B03F-DD441AE957C7}" presName="spH" presStyleCnt="0"/>
      <dgm:spPr/>
    </dgm:pt>
    <dgm:pt modelId="{9A05939C-6B40-4C32-897A-4A6DC3E71E5B}" type="pres">
      <dgm:prSet presAssocID="{26EF48C7-6381-4355-B03F-DD441AE957C7}" presName="desTx" presStyleLbl="node1" presStyleIdx="4" presStyleCnt="8">
        <dgm:presLayoutVars>
          <dgm:bulletEnabled val="1"/>
        </dgm:presLayoutVars>
      </dgm:prSet>
      <dgm:spPr/>
    </dgm:pt>
    <dgm:pt modelId="{569EA799-9807-4770-B698-79D3EF79120B}" type="pres">
      <dgm:prSet presAssocID="{7F59AFA8-97ED-43F0-BB10-8E36A7F9F28C}" presName="spV" presStyleCnt="0"/>
      <dgm:spPr/>
    </dgm:pt>
    <dgm:pt modelId="{2B991069-479A-498A-AF83-5B33CD9F12C6}" type="pres">
      <dgm:prSet presAssocID="{E1AD8724-28DC-48C5-B75E-B0D1F33E6279}" presName="linNode" presStyleCnt="0"/>
      <dgm:spPr/>
    </dgm:pt>
    <dgm:pt modelId="{939B76D1-BB33-4E50-9ECD-839FB5787B95}" type="pres">
      <dgm:prSet presAssocID="{E1AD8724-28DC-48C5-B75E-B0D1F33E6279}" presName="parTx" presStyleLbl="revTx" presStyleIdx="5" presStyleCnt="8">
        <dgm:presLayoutVars>
          <dgm:chMax val="1"/>
          <dgm:bulletEnabled val="1"/>
        </dgm:presLayoutVars>
      </dgm:prSet>
      <dgm:spPr/>
    </dgm:pt>
    <dgm:pt modelId="{7845F59F-6101-48DE-ABCC-EC5351843F5B}" type="pres">
      <dgm:prSet presAssocID="{E1AD8724-28DC-48C5-B75E-B0D1F33E6279}" presName="bracket" presStyleLbl="parChTrans1D1" presStyleIdx="5" presStyleCnt="8"/>
      <dgm:spPr/>
    </dgm:pt>
    <dgm:pt modelId="{8DC06B04-AA78-4007-96F1-AC66800E204E}" type="pres">
      <dgm:prSet presAssocID="{E1AD8724-28DC-48C5-B75E-B0D1F33E6279}" presName="spH" presStyleCnt="0"/>
      <dgm:spPr/>
    </dgm:pt>
    <dgm:pt modelId="{B43D6F8D-5103-4DCA-8971-053A6B7A987B}" type="pres">
      <dgm:prSet presAssocID="{E1AD8724-28DC-48C5-B75E-B0D1F33E6279}" presName="desTx" presStyleLbl="node1" presStyleIdx="5" presStyleCnt="8">
        <dgm:presLayoutVars>
          <dgm:bulletEnabled val="1"/>
        </dgm:presLayoutVars>
      </dgm:prSet>
      <dgm:spPr/>
    </dgm:pt>
    <dgm:pt modelId="{1DEFA11E-9373-40F9-A3AA-EE96EB176FFC}" type="pres">
      <dgm:prSet presAssocID="{BCA81F17-B88D-47F3-91A4-C02EC1C807D8}" presName="spV" presStyleCnt="0"/>
      <dgm:spPr/>
    </dgm:pt>
    <dgm:pt modelId="{4B12A308-E2AF-4F45-882B-691EF4FA1B43}" type="pres">
      <dgm:prSet presAssocID="{48096665-F98A-4372-9642-AA104F5D458A}" presName="linNode" presStyleCnt="0"/>
      <dgm:spPr/>
    </dgm:pt>
    <dgm:pt modelId="{B471A916-B6F4-4017-A447-E2C98CEE19B9}" type="pres">
      <dgm:prSet presAssocID="{48096665-F98A-4372-9642-AA104F5D458A}" presName="parTx" presStyleLbl="revTx" presStyleIdx="6" presStyleCnt="8">
        <dgm:presLayoutVars>
          <dgm:chMax val="1"/>
          <dgm:bulletEnabled val="1"/>
        </dgm:presLayoutVars>
      </dgm:prSet>
      <dgm:spPr/>
    </dgm:pt>
    <dgm:pt modelId="{7F976215-9D17-4223-A92A-D3302071B429}" type="pres">
      <dgm:prSet presAssocID="{48096665-F98A-4372-9642-AA104F5D458A}" presName="bracket" presStyleLbl="parChTrans1D1" presStyleIdx="6" presStyleCnt="8"/>
      <dgm:spPr/>
    </dgm:pt>
    <dgm:pt modelId="{C984C73F-7C05-410A-B91E-AD111AE0E45B}" type="pres">
      <dgm:prSet presAssocID="{48096665-F98A-4372-9642-AA104F5D458A}" presName="spH" presStyleCnt="0"/>
      <dgm:spPr/>
    </dgm:pt>
    <dgm:pt modelId="{260E7D26-6540-4407-AA35-D081FC05F135}" type="pres">
      <dgm:prSet presAssocID="{48096665-F98A-4372-9642-AA104F5D458A}" presName="desTx" presStyleLbl="node1" presStyleIdx="6" presStyleCnt="8">
        <dgm:presLayoutVars>
          <dgm:bulletEnabled val="1"/>
        </dgm:presLayoutVars>
      </dgm:prSet>
      <dgm:spPr/>
    </dgm:pt>
    <dgm:pt modelId="{87942DC7-D611-481D-85C3-17E9EE928CC9}" type="pres">
      <dgm:prSet presAssocID="{5FC22904-D7CC-4648-88EC-995516A10DB1}" presName="spV" presStyleCnt="0"/>
      <dgm:spPr/>
    </dgm:pt>
    <dgm:pt modelId="{5A582BDF-EB51-42B9-AFE8-1D18A89089BC}" type="pres">
      <dgm:prSet presAssocID="{1BF4645B-0E25-4982-8755-C468FC62C39C}" presName="linNode" presStyleCnt="0"/>
      <dgm:spPr/>
    </dgm:pt>
    <dgm:pt modelId="{320B77C6-F8A0-4CEB-8B55-79E4A1BAF9E9}" type="pres">
      <dgm:prSet presAssocID="{1BF4645B-0E25-4982-8755-C468FC62C39C}" presName="parTx" presStyleLbl="revTx" presStyleIdx="7" presStyleCnt="8">
        <dgm:presLayoutVars>
          <dgm:chMax val="1"/>
          <dgm:bulletEnabled val="1"/>
        </dgm:presLayoutVars>
      </dgm:prSet>
      <dgm:spPr/>
    </dgm:pt>
    <dgm:pt modelId="{803A06C6-F698-48F4-A91D-0B2B17EECBA4}" type="pres">
      <dgm:prSet presAssocID="{1BF4645B-0E25-4982-8755-C468FC62C39C}" presName="bracket" presStyleLbl="parChTrans1D1" presStyleIdx="7" presStyleCnt="8"/>
      <dgm:spPr/>
    </dgm:pt>
    <dgm:pt modelId="{4A43BD3F-83F2-4A36-B8AE-CC5DC27FAC9E}" type="pres">
      <dgm:prSet presAssocID="{1BF4645B-0E25-4982-8755-C468FC62C39C}" presName="spH" presStyleCnt="0"/>
      <dgm:spPr/>
    </dgm:pt>
    <dgm:pt modelId="{E8E0050D-5592-4FFB-BC24-07DF887B3DF2}" type="pres">
      <dgm:prSet presAssocID="{1BF4645B-0E25-4982-8755-C468FC62C39C}" presName="desTx" presStyleLbl="node1" presStyleIdx="7" presStyleCnt="8">
        <dgm:presLayoutVars>
          <dgm:bulletEnabled val="1"/>
        </dgm:presLayoutVars>
      </dgm:prSet>
      <dgm:spPr/>
    </dgm:pt>
  </dgm:ptLst>
  <dgm:cxnLst>
    <dgm:cxn modelId="{C2060C01-AE6C-49A2-9E7C-10136D57EE22}" srcId="{48096665-F98A-4372-9642-AA104F5D458A}" destId="{97F877CB-9B8D-43D2-81EC-7EBF25320968}" srcOrd="0" destOrd="0" parTransId="{B1A118C8-65C5-4505-9861-C15DF46DDE40}" sibTransId="{85A9A230-CB7F-4D0E-AEAE-CC533D1E4637}"/>
    <dgm:cxn modelId="{29D18108-D348-4C83-ABE4-39390C16C5CD}" srcId="{E1B79EE1-1157-4302-AB0B-8FEDC81165FD}" destId="{92FD0664-EE76-4121-BE7B-68FC1EE5F4D7}" srcOrd="0" destOrd="0" parTransId="{A4B2DE69-08CB-4EF5-A179-A9838DCC0C0D}" sibTransId="{31990FCE-83F5-4BCE-86BA-4F924011EADA}"/>
    <dgm:cxn modelId="{913F8910-4C80-476B-BB1A-84CDC766C5E5}" type="presOf" srcId="{EEA47F19-311D-44B3-AAA4-35C98BD4844B}" destId="{EFEB1020-9C17-48DC-BBE0-54FA743F9F75}" srcOrd="0" destOrd="0" presId="urn:diagrams.loki3.com/BracketList"/>
    <dgm:cxn modelId="{B6E9FE2F-54FB-46AA-BA6A-1465C15C85E2}" srcId="{0C844461-76DE-4FEA-A87D-23440AD6FC2E}" destId="{D45E583C-4AAD-40D2-9D24-9A0A68141567}" srcOrd="0" destOrd="0" parTransId="{DF23AB14-DB78-4D25-948A-D263DF13EBEB}" sibTransId="{875C4C0C-D761-476B-9D17-EF850CFCBB84}"/>
    <dgm:cxn modelId="{1A66DD3E-AD41-4FBE-A90F-6733EF188F32}" type="presOf" srcId="{26EF48C7-6381-4355-B03F-DD441AE957C7}" destId="{EFAACCF6-3A6A-4536-89B0-F0A7C44F6BE1}" srcOrd="0" destOrd="0" presId="urn:diagrams.loki3.com/BracketList"/>
    <dgm:cxn modelId="{45E7555C-A21A-4EDC-9BCD-7FDE66998A88}" type="presOf" srcId="{4B4A2A45-FFA7-47F5-A99D-A2DFD7698107}" destId="{9A05939C-6B40-4C32-897A-4A6DC3E71E5B}" srcOrd="0" destOrd="0" presId="urn:diagrams.loki3.com/BracketList"/>
    <dgm:cxn modelId="{1EC38B43-666B-4E38-81B7-8A080ED8DA87}" type="presOf" srcId="{0C844461-76DE-4FEA-A87D-23440AD6FC2E}" destId="{C6144CDB-22C1-4337-9F95-C3A522A707D1}" srcOrd="0" destOrd="0" presId="urn:diagrams.loki3.com/BracketList"/>
    <dgm:cxn modelId="{BCE59B63-5EB1-433A-8547-EDBAFAA0A920}" type="presOf" srcId="{6B14159D-5902-471E-9F91-CEA86CA18597}" destId="{FFFD7BD8-195B-4FA4-9414-4F4C582F5570}" srcOrd="0" destOrd="0" presId="urn:diagrams.loki3.com/BracketList"/>
    <dgm:cxn modelId="{C002A477-0333-4E42-A591-A476378A7B14}" srcId="{EEA47F19-311D-44B3-AAA4-35C98BD4844B}" destId="{26EF48C7-6381-4355-B03F-DD441AE957C7}" srcOrd="4" destOrd="0" parTransId="{18A23F74-72B2-47CE-8CFA-63637C44E493}" sibTransId="{7F59AFA8-97ED-43F0-BB10-8E36A7F9F28C}"/>
    <dgm:cxn modelId="{CAC21658-3423-481C-AF27-E9996CB921F1}" type="presOf" srcId="{D45E583C-4AAD-40D2-9D24-9A0A68141567}" destId="{7BB6658A-32E0-42C7-B82A-240BF45CF27D}" srcOrd="0" destOrd="0" presId="urn:diagrams.loki3.com/BracketList"/>
    <dgm:cxn modelId="{3A62F178-8066-4771-B4B9-5EF0D5B95712}" type="presOf" srcId="{1BF4645B-0E25-4982-8755-C468FC62C39C}" destId="{320B77C6-F8A0-4CEB-8B55-79E4A1BAF9E9}" srcOrd="0" destOrd="0" presId="urn:diagrams.loki3.com/BracketList"/>
    <dgm:cxn modelId="{4A72B881-7734-4A48-B974-4165271D16B3}" type="presOf" srcId="{A22D28D0-C0EE-4FAC-9411-A8A4995FB17B}" destId="{B43D6F8D-5103-4DCA-8971-053A6B7A987B}" srcOrd="0" destOrd="0" presId="urn:diagrams.loki3.com/BracketList"/>
    <dgm:cxn modelId="{A2BA0882-E9E2-465B-A810-984927F0F13D}" type="presOf" srcId="{97F877CB-9B8D-43D2-81EC-7EBF25320968}" destId="{260E7D26-6540-4407-AA35-D081FC05F135}" srcOrd="0" destOrd="0" presId="urn:diagrams.loki3.com/BracketList"/>
    <dgm:cxn modelId="{86D1D984-3A22-405C-B36D-C2926B8E421B}" srcId="{28888755-727E-436B-B2F2-DA7896544A65}" destId="{FE2BA0E8-81AC-463B-B498-EF464F5BCE06}" srcOrd="0" destOrd="0" parTransId="{7A39DE39-681C-425E-9FED-FBE278CC5B2D}" sibTransId="{03DEC489-1FE9-42FB-A7B6-2DC930E80875}"/>
    <dgm:cxn modelId="{FF60118A-5412-436E-B845-69CD79E57C83}" srcId="{EEA47F19-311D-44B3-AAA4-35C98BD4844B}" destId="{48096665-F98A-4372-9642-AA104F5D458A}" srcOrd="6" destOrd="0" parTransId="{AFDDD8A6-A5D8-4980-A3AD-3612739BB0D6}" sibTransId="{5FC22904-D7CC-4648-88EC-995516A10DB1}"/>
    <dgm:cxn modelId="{D51F2C8A-AB76-4B34-9AF8-3FA9A4DB4238}" srcId="{1BF4645B-0E25-4982-8755-C468FC62C39C}" destId="{423C6F79-8640-4D5E-8F7E-2B463BCF528C}" srcOrd="0" destOrd="0" parTransId="{491E2BD3-8551-49F0-919A-AB73427DE405}" sibTransId="{BC9BB851-E04E-4BC3-8DA9-DF824BEE6D0D}"/>
    <dgm:cxn modelId="{DFA45898-8E34-483C-97B6-EC38D2140466}" srcId="{EEA47F19-311D-44B3-AAA4-35C98BD4844B}" destId="{0C844461-76DE-4FEA-A87D-23440AD6FC2E}" srcOrd="0" destOrd="0" parTransId="{6F031138-6684-4AF8-B48F-F90EB84372B1}" sibTransId="{C24B5DA2-B651-485D-A0F4-95731772C9B8}"/>
    <dgm:cxn modelId="{592F709B-0D71-4665-94FE-FCFCC1F99F37}" type="presOf" srcId="{48096665-F98A-4372-9642-AA104F5D458A}" destId="{B471A916-B6F4-4017-A447-E2C98CEE19B9}" srcOrd="0" destOrd="0" presId="urn:diagrams.loki3.com/BracketList"/>
    <dgm:cxn modelId="{C314BF9B-D2C0-49FD-8192-2D4E8F24E524}" type="presOf" srcId="{E1B79EE1-1157-4302-AB0B-8FEDC81165FD}" destId="{F40D94EA-52E0-4740-A924-EAF350BDF213}" srcOrd="0" destOrd="0" presId="urn:diagrams.loki3.com/BracketList"/>
    <dgm:cxn modelId="{EF67239D-5166-423B-9E5F-06A1352131E4}" srcId="{E1AD8724-28DC-48C5-B75E-B0D1F33E6279}" destId="{A22D28D0-C0EE-4FAC-9411-A8A4995FB17B}" srcOrd="0" destOrd="0" parTransId="{7B8C8DE4-9C8E-4AAA-9ABD-7D21384D12EF}" sibTransId="{D9EE63C1-7C79-499A-9EE1-6AFD68E7C84E}"/>
    <dgm:cxn modelId="{09EA19A1-AD92-457C-AA02-410DD0335895}" type="presOf" srcId="{E055884F-7426-4921-A0E5-9CA56A76B49A}" destId="{CCB8139E-CA19-491D-9FCD-6BF28923C725}" srcOrd="0" destOrd="0" presId="urn:diagrams.loki3.com/BracketList"/>
    <dgm:cxn modelId="{E8F8E3A6-DE2E-43A3-A54F-79C8F4CD16F2}" type="presOf" srcId="{92FD0664-EE76-4121-BE7B-68FC1EE5F4D7}" destId="{C6BA9D27-2D60-4BA7-98A9-E18E57FDB6CB}" srcOrd="0" destOrd="0" presId="urn:diagrams.loki3.com/BracketList"/>
    <dgm:cxn modelId="{9EBB09AF-7741-47ED-B436-933466BD5F46}" srcId="{EEA47F19-311D-44B3-AAA4-35C98BD4844B}" destId="{E1AD8724-28DC-48C5-B75E-B0D1F33E6279}" srcOrd="5" destOrd="0" parTransId="{411CE078-310E-457E-A7C1-09A580CCEBB0}" sibTransId="{BCA81F17-B88D-47F3-91A4-C02EC1C807D8}"/>
    <dgm:cxn modelId="{6CADC6AF-E4D1-4118-B6AD-2936E20B24E4}" type="presOf" srcId="{E1AD8724-28DC-48C5-B75E-B0D1F33E6279}" destId="{939B76D1-BB33-4E50-9ECD-839FB5787B95}" srcOrd="0" destOrd="0" presId="urn:diagrams.loki3.com/BracketList"/>
    <dgm:cxn modelId="{125639C7-B690-4F53-A1C9-BB18BE26EFFF}" type="presOf" srcId="{FE2BA0E8-81AC-463B-B498-EF464F5BCE06}" destId="{9893D59A-7FEC-486D-89C4-D28135F6121C}" srcOrd="0" destOrd="0" presId="urn:diagrams.loki3.com/BracketList"/>
    <dgm:cxn modelId="{48A7DAC8-CBA0-4CCF-8FEB-1A8D1991CE61}" srcId="{26EF48C7-6381-4355-B03F-DD441AE957C7}" destId="{4B4A2A45-FFA7-47F5-A99D-A2DFD7698107}" srcOrd="0" destOrd="0" parTransId="{2E2C89AA-6D36-4A41-9A01-A47B8388C320}" sibTransId="{5B14C082-1404-4C23-9B64-643BA89D25BF}"/>
    <dgm:cxn modelId="{0B3FDED6-0041-4BD1-9A6E-DBDB5E3BB9B4}" srcId="{EEA47F19-311D-44B3-AAA4-35C98BD4844B}" destId="{1BF4645B-0E25-4982-8755-C468FC62C39C}" srcOrd="7" destOrd="0" parTransId="{C1391573-84AC-4A5F-9872-896027FCD9E0}" sibTransId="{EAAC9105-FD12-40C6-84F5-2CAFAE74C666}"/>
    <dgm:cxn modelId="{E528FBD6-03D8-4201-832B-0748BD271A16}" srcId="{E055884F-7426-4921-A0E5-9CA56A76B49A}" destId="{6B14159D-5902-471E-9F91-CEA86CA18597}" srcOrd="0" destOrd="0" parTransId="{0D2CFF9B-A50F-43E4-AFA5-E7E960E0BCD0}" sibTransId="{36039859-946E-4D2B-BAA0-EE1BB94895EC}"/>
    <dgm:cxn modelId="{997AF6DE-9802-4842-96EC-E457543D4099}" srcId="{EEA47F19-311D-44B3-AAA4-35C98BD4844B}" destId="{E055884F-7426-4921-A0E5-9CA56A76B49A}" srcOrd="2" destOrd="0" parTransId="{A220DF32-CC6B-446C-B398-3C6FF19DF138}" sibTransId="{EADBA54B-8207-46FB-8C83-E7274B6ED163}"/>
    <dgm:cxn modelId="{EC0075EB-3DC2-4074-AA80-170858192B86}" type="presOf" srcId="{28888755-727E-436B-B2F2-DA7896544A65}" destId="{9312B733-3AEB-49F6-8245-08553BA2949B}" srcOrd="0" destOrd="0" presId="urn:diagrams.loki3.com/BracketList"/>
    <dgm:cxn modelId="{CA57D8EB-0B56-4F96-A4E4-69872B3236BF}" type="presOf" srcId="{423C6F79-8640-4D5E-8F7E-2B463BCF528C}" destId="{E8E0050D-5592-4FFB-BC24-07DF887B3DF2}" srcOrd="0" destOrd="0" presId="urn:diagrams.loki3.com/BracketList"/>
    <dgm:cxn modelId="{9CBF9DF9-AB9B-4A23-9199-3C2DD5A0CE43}" srcId="{EEA47F19-311D-44B3-AAA4-35C98BD4844B}" destId="{E1B79EE1-1157-4302-AB0B-8FEDC81165FD}" srcOrd="1" destOrd="0" parTransId="{D901DA59-A95A-4489-99A8-4140EE7BA89A}" sibTransId="{E99A6F9C-C544-4400-B178-20BC6CFFFE07}"/>
    <dgm:cxn modelId="{423F4FFE-A4A5-4DB9-BCD0-81CA33242D4A}" srcId="{EEA47F19-311D-44B3-AAA4-35C98BD4844B}" destId="{28888755-727E-436B-B2F2-DA7896544A65}" srcOrd="3" destOrd="0" parTransId="{74440C20-4C7D-42FA-8A71-91FF1ABB0C2B}" sibTransId="{25C618B1-3FCB-4E3A-AAEB-763F12B41872}"/>
    <dgm:cxn modelId="{40D3676A-F1A5-4427-A548-CBF9A5223C2B}" type="presParOf" srcId="{EFEB1020-9C17-48DC-BBE0-54FA743F9F75}" destId="{98695426-23ED-40C0-90A1-2BB445DEBC64}" srcOrd="0" destOrd="0" presId="urn:diagrams.loki3.com/BracketList"/>
    <dgm:cxn modelId="{B99D9979-491A-40BC-A44D-704510C66282}" type="presParOf" srcId="{98695426-23ED-40C0-90A1-2BB445DEBC64}" destId="{C6144CDB-22C1-4337-9F95-C3A522A707D1}" srcOrd="0" destOrd="0" presId="urn:diagrams.loki3.com/BracketList"/>
    <dgm:cxn modelId="{3F038A8C-54CA-4C12-A4D5-3697C0B0FBA8}" type="presParOf" srcId="{98695426-23ED-40C0-90A1-2BB445DEBC64}" destId="{02385D1D-92EB-445D-B736-940004751C79}" srcOrd="1" destOrd="0" presId="urn:diagrams.loki3.com/BracketList"/>
    <dgm:cxn modelId="{F23B245D-83AC-4E44-9437-D8C1D4427331}" type="presParOf" srcId="{98695426-23ED-40C0-90A1-2BB445DEBC64}" destId="{99D36636-E395-439F-A79A-29C0BFB6F7E4}" srcOrd="2" destOrd="0" presId="urn:diagrams.loki3.com/BracketList"/>
    <dgm:cxn modelId="{8BB22B44-3292-44A1-98F4-F5A8176417B5}" type="presParOf" srcId="{98695426-23ED-40C0-90A1-2BB445DEBC64}" destId="{7BB6658A-32E0-42C7-B82A-240BF45CF27D}" srcOrd="3" destOrd="0" presId="urn:diagrams.loki3.com/BracketList"/>
    <dgm:cxn modelId="{C04665F8-7E1A-4C16-AABE-A33AF5389545}" type="presParOf" srcId="{EFEB1020-9C17-48DC-BBE0-54FA743F9F75}" destId="{5B3CB043-7A92-47E9-A4C4-39EC715F2552}" srcOrd="1" destOrd="0" presId="urn:diagrams.loki3.com/BracketList"/>
    <dgm:cxn modelId="{E8028D0D-089D-42C5-B5EB-64B3BC2137A7}" type="presParOf" srcId="{EFEB1020-9C17-48DC-BBE0-54FA743F9F75}" destId="{D9DF5E9A-39D4-44B7-A326-58B07A05D91E}" srcOrd="2" destOrd="0" presId="urn:diagrams.loki3.com/BracketList"/>
    <dgm:cxn modelId="{8E15159D-3AB1-440E-8894-59BE2B56B134}" type="presParOf" srcId="{D9DF5E9A-39D4-44B7-A326-58B07A05D91E}" destId="{F40D94EA-52E0-4740-A924-EAF350BDF213}" srcOrd="0" destOrd="0" presId="urn:diagrams.loki3.com/BracketList"/>
    <dgm:cxn modelId="{2C9CC56C-A542-4653-888C-37B18F18AC1C}" type="presParOf" srcId="{D9DF5E9A-39D4-44B7-A326-58B07A05D91E}" destId="{0E930D30-96BC-4D43-B65A-EE88C46DBE48}" srcOrd="1" destOrd="0" presId="urn:diagrams.loki3.com/BracketList"/>
    <dgm:cxn modelId="{C4F76B05-4424-487A-8D78-1F339773380F}" type="presParOf" srcId="{D9DF5E9A-39D4-44B7-A326-58B07A05D91E}" destId="{5831BF15-ED1F-4BD5-857B-18B8E573D9AB}" srcOrd="2" destOrd="0" presId="urn:diagrams.loki3.com/BracketList"/>
    <dgm:cxn modelId="{9684803F-D7ED-4E86-98D4-25A7B956A53E}" type="presParOf" srcId="{D9DF5E9A-39D4-44B7-A326-58B07A05D91E}" destId="{C6BA9D27-2D60-4BA7-98A9-E18E57FDB6CB}" srcOrd="3" destOrd="0" presId="urn:diagrams.loki3.com/BracketList"/>
    <dgm:cxn modelId="{CAAAF0B7-68D1-4FE6-9F89-AF4A1B4DB582}" type="presParOf" srcId="{EFEB1020-9C17-48DC-BBE0-54FA743F9F75}" destId="{5A002753-9FCA-4DC5-B8A6-1F7632BDDE58}" srcOrd="3" destOrd="0" presId="urn:diagrams.loki3.com/BracketList"/>
    <dgm:cxn modelId="{E925D2BD-B112-4BAD-B36C-8E73DF494DB0}" type="presParOf" srcId="{EFEB1020-9C17-48DC-BBE0-54FA743F9F75}" destId="{9709DCCB-B8A8-47BC-A303-F9EC41DA889E}" srcOrd="4" destOrd="0" presId="urn:diagrams.loki3.com/BracketList"/>
    <dgm:cxn modelId="{DB8B94F4-2A60-4DB1-8236-F85C9F7015D4}" type="presParOf" srcId="{9709DCCB-B8A8-47BC-A303-F9EC41DA889E}" destId="{CCB8139E-CA19-491D-9FCD-6BF28923C725}" srcOrd="0" destOrd="0" presId="urn:diagrams.loki3.com/BracketList"/>
    <dgm:cxn modelId="{2B8D4E56-DF9C-4ECA-BBB6-3862D049AD70}" type="presParOf" srcId="{9709DCCB-B8A8-47BC-A303-F9EC41DA889E}" destId="{14D1633C-A097-4A5A-8269-B04E98857E56}" srcOrd="1" destOrd="0" presId="urn:diagrams.loki3.com/BracketList"/>
    <dgm:cxn modelId="{91A77F78-8116-4035-A3EB-EC68BEA24561}" type="presParOf" srcId="{9709DCCB-B8A8-47BC-A303-F9EC41DA889E}" destId="{82B38D6F-2AA7-4339-A71D-28AA55699178}" srcOrd="2" destOrd="0" presId="urn:diagrams.loki3.com/BracketList"/>
    <dgm:cxn modelId="{DA9B824D-FE3E-4889-9FF3-049627BDF64A}" type="presParOf" srcId="{9709DCCB-B8A8-47BC-A303-F9EC41DA889E}" destId="{FFFD7BD8-195B-4FA4-9414-4F4C582F5570}" srcOrd="3" destOrd="0" presId="urn:diagrams.loki3.com/BracketList"/>
    <dgm:cxn modelId="{56B9371C-497F-4A89-B756-5F7C42096761}" type="presParOf" srcId="{EFEB1020-9C17-48DC-BBE0-54FA743F9F75}" destId="{D3A122A3-FC4C-4845-B4FF-0E74CF3D50D3}" srcOrd="5" destOrd="0" presId="urn:diagrams.loki3.com/BracketList"/>
    <dgm:cxn modelId="{B403F54A-3FF2-4890-8A79-6EFCF82C7650}" type="presParOf" srcId="{EFEB1020-9C17-48DC-BBE0-54FA743F9F75}" destId="{CCB5FDA4-BEC8-4CA1-835A-2A3BEEBEC456}" srcOrd="6" destOrd="0" presId="urn:diagrams.loki3.com/BracketList"/>
    <dgm:cxn modelId="{4B44A869-3D6A-4E84-BD16-259932531854}" type="presParOf" srcId="{CCB5FDA4-BEC8-4CA1-835A-2A3BEEBEC456}" destId="{9312B733-3AEB-49F6-8245-08553BA2949B}" srcOrd="0" destOrd="0" presId="urn:diagrams.loki3.com/BracketList"/>
    <dgm:cxn modelId="{B70F3F88-00DB-494C-A8A9-B6FAF5F0FB5B}" type="presParOf" srcId="{CCB5FDA4-BEC8-4CA1-835A-2A3BEEBEC456}" destId="{435AB433-2559-485A-A03D-C32F36288071}" srcOrd="1" destOrd="0" presId="urn:diagrams.loki3.com/BracketList"/>
    <dgm:cxn modelId="{25C710FC-34AF-44EF-A59D-3394CA60D85F}" type="presParOf" srcId="{CCB5FDA4-BEC8-4CA1-835A-2A3BEEBEC456}" destId="{C13B9160-72D5-46E0-A1C0-91E8634DFAE2}" srcOrd="2" destOrd="0" presId="urn:diagrams.loki3.com/BracketList"/>
    <dgm:cxn modelId="{4F515378-8FCB-4200-A427-287CBD23E029}" type="presParOf" srcId="{CCB5FDA4-BEC8-4CA1-835A-2A3BEEBEC456}" destId="{9893D59A-7FEC-486D-89C4-D28135F6121C}" srcOrd="3" destOrd="0" presId="urn:diagrams.loki3.com/BracketList"/>
    <dgm:cxn modelId="{EF807BA3-80CB-4F2A-A0DB-CEBE4DF6D9AF}" type="presParOf" srcId="{EFEB1020-9C17-48DC-BBE0-54FA743F9F75}" destId="{A421D242-ABBF-45EB-97FD-83930430328F}" srcOrd="7" destOrd="0" presId="urn:diagrams.loki3.com/BracketList"/>
    <dgm:cxn modelId="{18CD0900-03D4-4FC5-947C-D63509C4CD0B}" type="presParOf" srcId="{EFEB1020-9C17-48DC-BBE0-54FA743F9F75}" destId="{F0DED400-B200-4EA2-AB34-CCFF58E07A6E}" srcOrd="8" destOrd="0" presId="urn:diagrams.loki3.com/BracketList"/>
    <dgm:cxn modelId="{9B164F5B-734B-4F1A-B5FC-825850C19B16}" type="presParOf" srcId="{F0DED400-B200-4EA2-AB34-CCFF58E07A6E}" destId="{EFAACCF6-3A6A-4536-89B0-F0A7C44F6BE1}" srcOrd="0" destOrd="0" presId="urn:diagrams.loki3.com/BracketList"/>
    <dgm:cxn modelId="{3FF0B257-0F12-4315-B902-EFA379523963}" type="presParOf" srcId="{F0DED400-B200-4EA2-AB34-CCFF58E07A6E}" destId="{6497CA82-45EE-4BD1-AEB4-CC3961FBFB74}" srcOrd="1" destOrd="0" presId="urn:diagrams.loki3.com/BracketList"/>
    <dgm:cxn modelId="{DF592281-E118-4B69-9CCF-70AF651B01A6}" type="presParOf" srcId="{F0DED400-B200-4EA2-AB34-CCFF58E07A6E}" destId="{CD7548DD-1E84-4DA7-B1D0-28F3E4EBFF82}" srcOrd="2" destOrd="0" presId="urn:diagrams.loki3.com/BracketList"/>
    <dgm:cxn modelId="{9F1E4FB8-5C35-47B7-97D1-1B3FE4D187FF}" type="presParOf" srcId="{F0DED400-B200-4EA2-AB34-CCFF58E07A6E}" destId="{9A05939C-6B40-4C32-897A-4A6DC3E71E5B}" srcOrd="3" destOrd="0" presId="urn:diagrams.loki3.com/BracketList"/>
    <dgm:cxn modelId="{EFBC8BF5-74D5-4BA5-8595-FB4D4195FE8A}" type="presParOf" srcId="{EFEB1020-9C17-48DC-BBE0-54FA743F9F75}" destId="{569EA799-9807-4770-B698-79D3EF79120B}" srcOrd="9" destOrd="0" presId="urn:diagrams.loki3.com/BracketList"/>
    <dgm:cxn modelId="{ECBEAB31-02B3-4BB7-9F23-86A443F5C1B5}" type="presParOf" srcId="{EFEB1020-9C17-48DC-BBE0-54FA743F9F75}" destId="{2B991069-479A-498A-AF83-5B33CD9F12C6}" srcOrd="10" destOrd="0" presId="urn:diagrams.loki3.com/BracketList"/>
    <dgm:cxn modelId="{F47DB912-6496-476C-B68A-9036EE976258}" type="presParOf" srcId="{2B991069-479A-498A-AF83-5B33CD9F12C6}" destId="{939B76D1-BB33-4E50-9ECD-839FB5787B95}" srcOrd="0" destOrd="0" presId="urn:diagrams.loki3.com/BracketList"/>
    <dgm:cxn modelId="{33A80CE5-6C7B-432F-89DE-1673D3716C5B}" type="presParOf" srcId="{2B991069-479A-498A-AF83-5B33CD9F12C6}" destId="{7845F59F-6101-48DE-ABCC-EC5351843F5B}" srcOrd="1" destOrd="0" presId="urn:diagrams.loki3.com/BracketList"/>
    <dgm:cxn modelId="{340A5576-FFD2-4D94-9DCC-AD3F8BF21F1F}" type="presParOf" srcId="{2B991069-479A-498A-AF83-5B33CD9F12C6}" destId="{8DC06B04-AA78-4007-96F1-AC66800E204E}" srcOrd="2" destOrd="0" presId="urn:diagrams.loki3.com/BracketList"/>
    <dgm:cxn modelId="{E662D7B8-D92F-48DE-93D1-CA78B80A4A54}" type="presParOf" srcId="{2B991069-479A-498A-AF83-5B33CD9F12C6}" destId="{B43D6F8D-5103-4DCA-8971-053A6B7A987B}" srcOrd="3" destOrd="0" presId="urn:diagrams.loki3.com/BracketList"/>
    <dgm:cxn modelId="{D6B0531F-365B-4DBA-B947-AE065D85AEE0}" type="presParOf" srcId="{EFEB1020-9C17-48DC-BBE0-54FA743F9F75}" destId="{1DEFA11E-9373-40F9-A3AA-EE96EB176FFC}" srcOrd="11" destOrd="0" presId="urn:diagrams.loki3.com/BracketList"/>
    <dgm:cxn modelId="{6A4A9BA4-9871-4F5E-9DDA-A3EA479D8058}" type="presParOf" srcId="{EFEB1020-9C17-48DC-BBE0-54FA743F9F75}" destId="{4B12A308-E2AF-4F45-882B-691EF4FA1B43}" srcOrd="12" destOrd="0" presId="urn:diagrams.loki3.com/BracketList"/>
    <dgm:cxn modelId="{E1A2927A-57E3-4A4D-8857-71EA65BD5629}" type="presParOf" srcId="{4B12A308-E2AF-4F45-882B-691EF4FA1B43}" destId="{B471A916-B6F4-4017-A447-E2C98CEE19B9}" srcOrd="0" destOrd="0" presId="urn:diagrams.loki3.com/BracketList"/>
    <dgm:cxn modelId="{D396386B-6B0B-4561-8BBA-EF1C8A340ED1}" type="presParOf" srcId="{4B12A308-E2AF-4F45-882B-691EF4FA1B43}" destId="{7F976215-9D17-4223-A92A-D3302071B429}" srcOrd="1" destOrd="0" presId="urn:diagrams.loki3.com/BracketList"/>
    <dgm:cxn modelId="{68FE48FE-55C0-4E0F-8B79-55FD1458A9FD}" type="presParOf" srcId="{4B12A308-E2AF-4F45-882B-691EF4FA1B43}" destId="{C984C73F-7C05-410A-B91E-AD111AE0E45B}" srcOrd="2" destOrd="0" presId="urn:diagrams.loki3.com/BracketList"/>
    <dgm:cxn modelId="{BCC5A2FD-E23F-4AC2-BB0E-4219C8657D7A}" type="presParOf" srcId="{4B12A308-E2AF-4F45-882B-691EF4FA1B43}" destId="{260E7D26-6540-4407-AA35-D081FC05F135}" srcOrd="3" destOrd="0" presId="urn:diagrams.loki3.com/BracketList"/>
    <dgm:cxn modelId="{16FFA469-870A-4453-9471-39CB84B588A1}" type="presParOf" srcId="{EFEB1020-9C17-48DC-BBE0-54FA743F9F75}" destId="{87942DC7-D611-481D-85C3-17E9EE928CC9}" srcOrd="13" destOrd="0" presId="urn:diagrams.loki3.com/BracketList"/>
    <dgm:cxn modelId="{7851F925-1252-4F3F-9162-4F3C79B75204}" type="presParOf" srcId="{EFEB1020-9C17-48DC-BBE0-54FA743F9F75}" destId="{5A582BDF-EB51-42B9-AFE8-1D18A89089BC}" srcOrd="14" destOrd="0" presId="urn:diagrams.loki3.com/BracketList"/>
    <dgm:cxn modelId="{63973306-74A2-49F1-8557-CD8022048B52}" type="presParOf" srcId="{5A582BDF-EB51-42B9-AFE8-1D18A89089BC}" destId="{320B77C6-F8A0-4CEB-8B55-79E4A1BAF9E9}" srcOrd="0" destOrd="0" presId="urn:diagrams.loki3.com/BracketList"/>
    <dgm:cxn modelId="{5C543EC2-339F-4E2B-91F1-21CC0AEA8FBB}" type="presParOf" srcId="{5A582BDF-EB51-42B9-AFE8-1D18A89089BC}" destId="{803A06C6-F698-48F4-A91D-0B2B17EECBA4}" srcOrd="1" destOrd="0" presId="urn:diagrams.loki3.com/BracketList"/>
    <dgm:cxn modelId="{350ED6CB-0BC1-4E42-B741-79C387E42590}" type="presParOf" srcId="{5A582BDF-EB51-42B9-AFE8-1D18A89089BC}" destId="{4A43BD3F-83F2-4A36-B8AE-CC5DC27FAC9E}" srcOrd="2" destOrd="0" presId="urn:diagrams.loki3.com/BracketList"/>
    <dgm:cxn modelId="{4B15C173-7E00-4171-BEAF-F9D7620EBE36}" type="presParOf" srcId="{5A582BDF-EB51-42B9-AFE8-1D18A89089BC}" destId="{E8E0050D-5592-4FFB-BC24-07DF887B3DF2}"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BE2A8E-285E-4C69-9BFF-CE48B252AA50}" type="doc">
      <dgm:prSet loTypeId="urn:microsoft.com/office/officeart/2005/8/layout/radial6" loCatId="relationship" qsTypeId="urn:microsoft.com/office/officeart/2005/8/quickstyle/simple1" qsCatId="simple" csTypeId="urn:microsoft.com/office/officeart/2005/8/colors/colorful3" csCatId="colorful" phldr="1"/>
      <dgm:spPr/>
      <dgm:t>
        <a:bodyPr/>
        <a:lstStyle/>
        <a:p>
          <a:endParaRPr lang="en-US"/>
        </a:p>
      </dgm:t>
    </dgm:pt>
    <dgm:pt modelId="{9ED1A3B2-A381-4201-823D-E4B4F944886D}">
      <dgm:prSet phldrT="[Text]"/>
      <dgm:spPr/>
      <dgm:t>
        <a:bodyPr/>
        <a:lstStyle/>
        <a:p>
          <a:r>
            <a:rPr lang="sr-Latn-RS" dirty="0">
              <a:solidFill>
                <a:schemeClr val="bg1"/>
              </a:solidFill>
            </a:rPr>
            <a:t>UKUPI RASHOI I UZDACI</a:t>
          </a:r>
        </a:p>
        <a:p>
          <a:r>
            <a:rPr lang="en-US" b="1" dirty="0"/>
            <a:t>1.192.330.639,00</a:t>
          </a:r>
          <a:r>
            <a:rPr lang="sr-Latn-RS" dirty="0"/>
            <a:t>dinara</a:t>
          </a:r>
          <a:r>
            <a:rPr lang="sr-Latn-RS" dirty="0">
              <a:solidFill>
                <a:schemeClr val="bg1">
                  <a:lumMod val="95000"/>
                </a:schemeClr>
              </a:solidFill>
            </a:rPr>
            <a:t>dinara</a:t>
          </a:r>
          <a:endParaRPr lang="en-US" dirty="0">
            <a:solidFill>
              <a:schemeClr val="bg1">
                <a:lumMod val="95000"/>
              </a:schemeClr>
            </a:solidFill>
          </a:endParaRPr>
        </a:p>
      </dgm:t>
    </dgm:pt>
    <dgm:pt modelId="{73ADFC91-EAB5-4621-8C76-D207DF7E46EB}" type="parTrans" cxnId="{28F1F12C-F4AD-4E97-81E8-8618F0209646}">
      <dgm:prSet/>
      <dgm:spPr/>
      <dgm:t>
        <a:bodyPr/>
        <a:lstStyle/>
        <a:p>
          <a:endParaRPr lang="en-US"/>
        </a:p>
      </dgm:t>
    </dgm:pt>
    <dgm:pt modelId="{BBBE51B8-3D99-4D37-A53E-85F69FB1F8D4}" type="sibTrans" cxnId="{28F1F12C-F4AD-4E97-81E8-8618F0209646}">
      <dgm:prSet/>
      <dgm:spPr/>
      <dgm:t>
        <a:bodyPr/>
        <a:lstStyle/>
        <a:p>
          <a:endParaRPr lang="en-US"/>
        </a:p>
      </dgm:t>
    </dgm:pt>
    <dgm:pt modelId="{7D1C9009-9B60-4C15-8E3B-F949FAB90776}">
      <dgm:prSet phldrT="[Text]" phldr="1"/>
      <dgm:spPr/>
      <dgm:t>
        <a:bodyPr/>
        <a:lstStyle/>
        <a:p>
          <a:endParaRPr lang="en-US" dirty="0"/>
        </a:p>
      </dgm:t>
    </dgm:pt>
    <dgm:pt modelId="{E75197AC-E7B0-4C26-9D1F-47E47BE7CCEF}" type="parTrans" cxnId="{4E6E6427-5348-4ECF-99CC-46CA5F3BDA5F}">
      <dgm:prSet/>
      <dgm:spPr/>
      <dgm:t>
        <a:bodyPr/>
        <a:lstStyle/>
        <a:p>
          <a:endParaRPr lang="en-US"/>
        </a:p>
      </dgm:t>
    </dgm:pt>
    <dgm:pt modelId="{9D56A871-CE7A-4922-AAF9-9D95A29D1039}" type="sibTrans" cxnId="{4E6E6427-5348-4ECF-99CC-46CA5F3BDA5F}">
      <dgm:prSet/>
      <dgm:spPr/>
      <dgm:t>
        <a:bodyPr/>
        <a:lstStyle/>
        <a:p>
          <a:endParaRPr lang="en-US"/>
        </a:p>
      </dgm:t>
    </dgm:pt>
    <dgm:pt modelId="{BEBB7508-5593-4665-86D9-67DC9EEDFE00}">
      <dgm:prSet phldrT="[Text]" phldr="1"/>
      <dgm:spPr/>
      <dgm:t>
        <a:bodyPr/>
        <a:lstStyle/>
        <a:p>
          <a:endParaRPr lang="en-US"/>
        </a:p>
      </dgm:t>
    </dgm:pt>
    <dgm:pt modelId="{C01D930E-241E-4B8F-9FFE-A12F23D4AE61}" type="parTrans" cxnId="{8AD44159-442C-4DEC-ACDC-2060DD6FE511}">
      <dgm:prSet/>
      <dgm:spPr/>
      <dgm:t>
        <a:bodyPr/>
        <a:lstStyle/>
        <a:p>
          <a:endParaRPr lang="en-US"/>
        </a:p>
      </dgm:t>
    </dgm:pt>
    <dgm:pt modelId="{8C2D30BC-9728-4727-AC9C-7DD1886B66DA}" type="sibTrans" cxnId="{8AD44159-442C-4DEC-ACDC-2060DD6FE511}">
      <dgm:prSet/>
      <dgm:spPr/>
      <dgm:t>
        <a:bodyPr/>
        <a:lstStyle/>
        <a:p>
          <a:endParaRPr lang="en-US"/>
        </a:p>
      </dgm:t>
    </dgm:pt>
    <dgm:pt modelId="{DC185536-47EC-480B-B419-24BC666B206E}">
      <dgm:prSet phldrT="[Text]" phldr="1"/>
      <dgm:spPr/>
      <dgm:t>
        <a:bodyPr/>
        <a:lstStyle/>
        <a:p>
          <a:endParaRPr lang="en-US"/>
        </a:p>
      </dgm:t>
    </dgm:pt>
    <dgm:pt modelId="{43B3845C-4A8E-4186-AC01-CB23C9CE3CE4}" type="parTrans" cxnId="{D6D3D766-AAF1-452B-B7A5-DE64D7EFBDAC}">
      <dgm:prSet/>
      <dgm:spPr/>
      <dgm:t>
        <a:bodyPr/>
        <a:lstStyle/>
        <a:p>
          <a:endParaRPr lang="en-US"/>
        </a:p>
      </dgm:t>
    </dgm:pt>
    <dgm:pt modelId="{FF327DB0-0FCC-45EC-A004-6349AB5E0A19}" type="sibTrans" cxnId="{D6D3D766-AAF1-452B-B7A5-DE64D7EFBDAC}">
      <dgm:prSet/>
      <dgm:spPr/>
      <dgm:t>
        <a:bodyPr/>
        <a:lstStyle/>
        <a:p>
          <a:endParaRPr lang="en-US"/>
        </a:p>
      </dgm:t>
    </dgm:pt>
    <dgm:pt modelId="{343B6168-99DB-4C0C-9BE7-E54D7B80C5AD}">
      <dgm:prSet phldrT="[Text]" phldr="1"/>
      <dgm:spPr/>
      <dgm:t>
        <a:bodyPr/>
        <a:lstStyle/>
        <a:p>
          <a:endParaRPr lang="en-US"/>
        </a:p>
      </dgm:t>
    </dgm:pt>
    <dgm:pt modelId="{6F98FC42-2370-4FD0-A627-0708511F7F32}" type="parTrans" cxnId="{3DFE3AE5-6DA5-4440-A66F-1437FD4DC5D4}">
      <dgm:prSet/>
      <dgm:spPr/>
      <dgm:t>
        <a:bodyPr/>
        <a:lstStyle/>
        <a:p>
          <a:endParaRPr lang="en-US"/>
        </a:p>
      </dgm:t>
    </dgm:pt>
    <dgm:pt modelId="{95FBDDB6-4174-4619-B543-81DEF6B7716A}" type="sibTrans" cxnId="{3DFE3AE5-6DA5-4440-A66F-1437FD4DC5D4}">
      <dgm:prSet/>
      <dgm:spPr/>
      <dgm:t>
        <a:bodyPr/>
        <a:lstStyle/>
        <a:p>
          <a:endParaRPr lang="en-US"/>
        </a:p>
      </dgm:t>
    </dgm:pt>
    <dgm:pt modelId="{AC73436A-3EE6-4AB1-8B81-F0B7414514C2}">
      <dgm:prSet phldrT="[Text]" phldr="1"/>
      <dgm:spPr/>
      <dgm:t>
        <a:bodyPr/>
        <a:lstStyle/>
        <a:p>
          <a:endParaRPr lang="en-US"/>
        </a:p>
      </dgm:t>
    </dgm:pt>
    <dgm:pt modelId="{67F09836-65ED-439A-8E55-BF0FF6A12BA6}" type="parTrans" cxnId="{667A6532-F93A-4FD0-BD4D-A1165020F36F}">
      <dgm:prSet/>
      <dgm:spPr/>
      <dgm:t>
        <a:bodyPr/>
        <a:lstStyle/>
        <a:p>
          <a:endParaRPr lang="en-US"/>
        </a:p>
      </dgm:t>
    </dgm:pt>
    <dgm:pt modelId="{6C19F97B-9D99-4777-817C-1695A372D4F1}" type="sibTrans" cxnId="{667A6532-F93A-4FD0-BD4D-A1165020F36F}">
      <dgm:prSet/>
      <dgm:spPr/>
      <dgm:t>
        <a:bodyPr/>
        <a:lstStyle/>
        <a:p>
          <a:endParaRPr lang="en-US"/>
        </a:p>
      </dgm:t>
    </dgm:pt>
    <dgm:pt modelId="{352A865C-AD96-4AB1-8A5C-397B7A7D9B07}">
      <dgm:prSet phldrT="[Text]" phldr="1"/>
      <dgm:spPr/>
      <dgm:t>
        <a:bodyPr/>
        <a:lstStyle/>
        <a:p>
          <a:endParaRPr lang="en-US"/>
        </a:p>
      </dgm:t>
    </dgm:pt>
    <dgm:pt modelId="{7EC1ADA9-9F6E-4AFC-AE86-4831D523AA38}" type="parTrans" cxnId="{464AEB83-A961-4BF3-980D-8DBCF9264695}">
      <dgm:prSet/>
      <dgm:spPr/>
      <dgm:t>
        <a:bodyPr/>
        <a:lstStyle/>
        <a:p>
          <a:endParaRPr lang="en-US"/>
        </a:p>
      </dgm:t>
    </dgm:pt>
    <dgm:pt modelId="{7473CF13-22F0-41AF-BD4E-305659448BE2}" type="sibTrans" cxnId="{464AEB83-A961-4BF3-980D-8DBCF9264695}">
      <dgm:prSet/>
      <dgm:spPr/>
      <dgm:t>
        <a:bodyPr/>
        <a:lstStyle/>
        <a:p>
          <a:endParaRPr lang="en-US"/>
        </a:p>
      </dgm:t>
    </dgm:pt>
    <dgm:pt modelId="{3641F520-BAF8-4BA4-A826-44FA753A5F4E}">
      <dgm:prSet/>
      <dgm:spPr/>
      <dgm:t>
        <a:bodyPr/>
        <a:lstStyle/>
        <a:p>
          <a:endParaRPr lang="en-US" dirty="0"/>
        </a:p>
      </dgm:t>
    </dgm:pt>
    <dgm:pt modelId="{31D6B297-275C-4FAC-A07E-4467512471AD}" type="parTrans" cxnId="{D5A26C81-B5CA-4FF9-85ED-60967857EFA6}">
      <dgm:prSet/>
      <dgm:spPr/>
      <dgm:t>
        <a:bodyPr/>
        <a:lstStyle/>
        <a:p>
          <a:endParaRPr lang="en-US"/>
        </a:p>
      </dgm:t>
    </dgm:pt>
    <dgm:pt modelId="{53B82682-8E0C-4903-98EA-36CBB0B8A63B}" type="sibTrans" cxnId="{D5A26C81-B5CA-4FF9-85ED-60967857EFA6}">
      <dgm:prSet/>
      <dgm:spPr/>
      <dgm:t>
        <a:bodyPr/>
        <a:lstStyle/>
        <a:p>
          <a:endParaRPr lang="en-US"/>
        </a:p>
      </dgm:t>
    </dgm:pt>
    <dgm:pt modelId="{3BA9396D-1753-43D3-A703-A75A7C19204B}">
      <dgm:prSet/>
      <dgm:spPr/>
      <dgm:t>
        <a:bodyPr/>
        <a:lstStyle/>
        <a:p>
          <a:endParaRPr lang="en-US" dirty="0"/>
        </a:p>
      </dgm:t>
    </dgm:pt>
    <dgm:pt modelId="{FDC0F8DA-00AF-40CD-B616-B7AA7472101C}" type="parTrans" cxnId="{4A16358E-6F75-4AC0-B6E5-E26F15B1A750}">
      <dgm:prSet/>
      <dgm:spPr/>
      <dgm:t>
        <a:bodyPr/>
        <a:lstStyle/>
        <a:p>
          <a:endParaRPr lang="en-US"/>
        </a:p>
      </dgm:t>
    </dgm:pt>
    <dgm:pt modelId="{869210E2-CDFB-49E6-A3F9-D5A55D2018F0}" type="sibTrans" cxnId="{4A16358E-6F75-4AC0-B6E5-E26F15B1A750}">
      <dgm:prSet/>
      <dgm:spPr/>
      <dgm:t>
        <a:bodyPr/>
        <a:lstStyle/>
        <a:p>
          <a:endParaRPr lang="en-US"/>
        </a:p>
      </dgm:t>
    </dgm:pt>
    <dgm:pt modelId="{C64FD589-26EA-483C-BB5E-C8324A82EAF5}">
      <dgm:prSet/>
      <dgm:spPr/>
      <dgm:t>
        <a:bodyPr/>
        <a:lstStyle/>
        <a:p>
          <a:endParaRPr lang="en-US" dirty="0"/>
        </a:p>
      </dgm:t>
    </dgm:pt>
    <dgm:pt modelId="{1E312D33-14E1-4B2B-A210-2A735401CE1C}" type="parTrans" cxnId="{B6507D96-25C4-4121-9433-2A113978B784}">
      <dgm:prSet/>
      <dgm:spPr/>
      <dgm:t>
        <a:bodyPr/>
        <a:lstStyle/>
        <a:p>
          <a:endParaRPr lang="en-US"/>
        </a:p>
      </dgm:t>
    </dgm:pt>
    <dgm:pt modelId="{46E45D53-1277-4C97-8E3B-323B4EBF62F5}" type="sibTrans" cxnId="{B6507D96-25C4-4121-9433-2A113978B784}">
      <dgm:prSet/>
      <dgm:spPr/>
      <dgm:t>
        <a:bodyPr/>
        <a:lstStyle/>
        <a:p>
          <a:endParaRPr lang="en-US"/>
        </a:p>
      </dgm:t>
    </dgm:pt>
    <dgm:pt modelId="{3FA5C700-C8EE-4CAC-8DA0-0BA7CA952C72}">
      <dgm:prSet/>
      <dgm:spPr/>
      <dgm:t>
        <a:bodyPr/>
        <a:lstStyle/>
        <a:p>
          <a:r>
            <a:rPr lang="sr-Latn-RS" dirty="0">
              <a:solidFill>
                <a:schemeClr val="bg1"/>
              </a:solidFill>
            </a:rPr>
            <a:t>Donacije, dotacije, transferi 172.679.500</a:t>
          </a:r>
          <a:endParaRPr lang="x-none" dirty="0">
            <a:solidFill>
              <a:schemeClr val="bg1"/>
            </a:solidFill>
          </a:endParaRPr>
        </a:p>
      </dgm:t>
    </dgm:pt>
    <dgm:pt modelId="{6970CC38-AACF-4350-BF4D-BD796B05B1FA}" type="parTrans" cxnId="{3BA8FFD8-B6F3-4518-99B6-8F25F307CF52}">
      <dgm:prSet/>
      <dgm:spPr/>
      <dgm:t>
        <a:bodyPr/>
        <a:lstStyle/>
        <a:p>
          <a:endParaRPr lang="en-US"/>
        </a:p>
      </dgm:t>
    </dgm:pt>
    <dgm:pt modelId="{61B610E5-4DC8-4394-A22C-5BBE6CDEE232}" type="sibTrans" cxnId="{3BA8FFD8-B6F3-4518-99B6-8F25F307CF52}">
      <dgm:prSet/>
      <dgm:spPr/>
      <dgm:t>
        <a:bodyPr/>
        <a:lstStyle/>
        <a:p>
          <a:endParaRPr lang="en-US"/>
        </a:p>
      </dgm:t>
    </dgm:pt>
    <dgm:pt modelId="{ED01A515-5448-4A3E-A2EC-575448D0F5AA}">
      <dgm:prSet/>
      <dgm:spPr/>
      <dgm:t>
        <a:bodyPr/>
        <a:lstStyle/>
        <a:p>
          <a:r>
            <a:rPr lang="sr-Latn-RS" dirty="0">
              <a:solidFill>
                <a:schemeClr val="bg1"/>
              </a:solidFill>
            </a:rPr>
            <a:t>Ostali Rashodi 96.720.000</a:t>
          </a:r>
          <a:endParaRPr lang="x-none" dirty="0">
            <a:solidFill>
              <a:schemeClr val="bg1"/>
            </a:solidFill>
          </a:endParaRPr>
        </a:p>
      </dgm:t>
    </dgm:pt>
    <dgm:pt modelId="{3C8BC949-583D-42C4-9E18-497A2FA6C1D3}" type="parTrans" cxnId="{30638209-A4D1-4BFE-943D-C66C72DB50AF}">
      <dgm:prSet/>
      <dgm:spPr/>
      <dgm:t>
        <a:bodyPr/>
        <a:lstStyle/>
        <a:p>
          <a:endParaRPr lang="en-US"/>
        </a:p>
      </dgm:t>
    </dgm:pt>
    <dgm:pt modelId="{B658162B-CA61-458F-8F17-E18D499D4DE8}" type="sibTrans" cxnId="{30638209-A4D1-4BFE-943D-C66C72DB50AF}">
      <dgm:prSet/>
      <dgm:spPr/>
      <dgm:t>
        <a:bodyPr/>
        <a:lstStyle/>
        <a:p>
          <a:endParaRPr lang="en-US"/>
        </a:p>
      </dgm:t>
    </dgm:pt>
    <dgm:pt modelId="{E07A9024-0A42-41DB-80BE-35FE6A8CC710}">
      <dgm:prSet custT="1"/>
      <dgm:spPr/>
      <dgm:t>
        <a:bodyPr/>
        <a:lstStyle/>
        <a:p>
          <a:endParaRPr lang="en-US" sz="1100" dirty="0">
            <a:solidFill>
              <a:schemeClr val="bg1"/>
            </a:solidFill>
          </a:endParaRPr>
        </a:p>
      </dgm:t>
    </dgm:pt>
    <dgm:pt modelId="{EB2C528A-77DE-4E0B-9DA8-A9DBF3C291B0}" type="parTrans" cxnId="{632FDAA6-AB9F-499E-8C94-8203491AFD67}">
      <dgm:prSet/>
      <dgm:spPr/>
      <dgm:t>
        <a:bodyPr/>
        <a:lstStyle/>
        <a:p>
          <a:endParaRPr lang="sr-Latn-RS"/>
        </a:p>
      </dgm:t>
    </dgm:pt>
    <dgm:pt modelId="{3E36ACAB-D919-4093-A19E-4258D0422292}" type="sibTrans" cxnId="{632FDAA6-AB9F-499E-8C94-8203491AFD67}">
      <dgm:prSet/>
      <dgm:spPr/>
      <dgm:t>
        <a:bodyPr/>
        <a:lstStyle/>
        <a:p>
          <a:endParaRPr lang="sr-Latn-RS"/>
        </a:p>
      </dgm:t>
    </dgm:pt>
    <dgm:pt modelId="{4EFE59EC-212D-468E-85DB-A7944EBB4473}">
      <dgm:prSet custT="1"/>
      <dgm:spPr/>
      <dgm:t>
        <a:bodyPr/>
        <a:lstStyle/>
        <a:p>
          <a:r>
            <a:rPr lang="sr-Latn-RS" sz="1100" dirty="0">
              <a:solidFill>
                <a:schemeClr val="bg1"/>
              </a:solidFill>
            </a:rPr>
            <a:t>Rashodi za zaposlene</a:t>
          </a:r>
          <a:r>
            <a:rPr lang="x-none" sz="1100" dirty="0">
              <a:solidFill>
                <a:schemeClr val="bg1"/>
              </a:solidFill>
            </a:rPr>
            <a:t> </a:t>
          </a:r>
          <a:r>
            <a:rPr lang="sr-Latn-RS" sz="1100" dirty="0"/>
            <a:t>389.894.076</a:t>
          </a:r>
          <a:endParaRPr lang="en-US" sz="1100" dirty="0">
            <a:solidFill>
              <a:schemeClr val="bg1"/>
            </a:solidFill>
          </a:endParaRPr>
        </a:p>
      </dgm:t>
    </dgm:pt>
    <dgm:pt modelId="{D742FD16-F5C7-4CB3-99ED-3B11F450E572}" type="parTrans" cxnId="{0F966BE4-E728-4B56-8020-DBAFBBD0D33C}">
      <dgm:prSet/>
      <dgm:spPr/>
      <dgm:t>
        <a:bodyPr/>
        <a:lstStyle/>
        <a:p>
          <a:endParaRPr lang="sr-Latn-RS"/>
        </a:p>
      </dgm:t>
    </dgm:pt>
    <dgm:pt modelId="{91D6CEE6-FF18-49C1-881E-83978514F295}" type="sibTrans" cxnId="{0F966BE4-E728-4B56-8020-DBAFBBD0D33C}">
      <dgm:prSet/>
      <dgm:spPr/>
      <dgm:t>
        <a:bodyPr/>
        <a:lstStyle/>
        <a:p>
          <a:endParaRPr lang="sr-Latn-RS"/>
        </a:p>
      </dgm:t>
    </dgm:pt>
    <dgm:pt modelId="{75074A35-671C-4CFA-9D1F-A33247D709E0}">
      <dgm:prSet phldrT="[Text]" custT="1"/>
      <dgm:spPr/>
      <dgm:t>
        <a:bodyPr/>
        <a:lstStyle/>
        <a:p>
          <a:r>
            <a:rPr lang="sr-Latn-RS" sz="1100" dirty="0">
              <a:solidFill>
                <a:schemeClr val="bg1"/>
              </a:solidFill>
            </a:rPr>
            <a:t>Korišćenje roba i usluga</a:t>
          </a:r>
          <a:r>
            <a:rPr lang="ru-RU" sz="1100" dirty="0">
              <a:solidFill>
                <a:schemeClr val="bg1"/>
              </a:solidFill>
            </a:rPr>
            <a:t> </a:t>
          </a:r>
          <a:r>
            <a:rPr lang="sr-Latn-RS" sz="1100" dirty="0">
              <a:solidFill>
                <a:schemeClr val="bg1"/>
              </a:solidFill>
            </a:rPr>
            <a:t>397.124.000</a:t>
          </a:r>
          <a:endParaRPr lang="x-none" sz="1100" dirty="0">
            <a:solidFill>
              <a:schemeClr val="bg1"/>
            </a:solidFill>
          </a:endParaRPr>
        </a:p>
      </dgm:t>
    </dgm:pt>
    <dgm:pt modelId="{85C65BCA-5621-4E7B-8045-D47362DAD9E4}" type="parTrans" cxnId="{FD692B65-1543-4F10-B141-228109BB51DF}">
      <dgm:prSet/>
      <dgm:spPr/>
      <dgm:t>
        <a:bodyPr/>
        <a:lstStyle/>
        <a:p>
          <a:endParaRPr lang="sr-Latn-RS"/>
        </a:p>
      </dgm:t>
    </dgm:pt>
    <dgm:pt modelId="{ACB0E96D-4CF0-43B7-8E40-06B632A70B43}" type="sibTrans" cxnId="{FD692B65-1543-4F10-B141-228109BB51DF}">
      <dgm:prSet/>
      <dgm:spPr/>
      <dgm:t>
        <a:bodyPr/>
        <a:lstStyle/>
        <a:p>
          <a:endParaRPr lang="sr-Latn-RS"/>
        </a:p>
      </dgm:t>
    </dgm:pt>
    <dgm:pt modelId="{E39D1289-988F-462B-A586-1718D51AE322}">
      <dgm:prSet/>
      <dgm:spPr/>
      <dgm:t>
        <a:bodyPr/>
        <a:lstStyle/>
        <a:p>
          <a:r>
            <a:rPr lang="sr-Latn-RS" dirty="0">
              <a:solidFill>
                <a:schemeClr val="bg1"/>
              </a:solidFill>
            </a:rPr>
            <a:t>Socijalna zaštita</a:t>
          </a:r>
        </a:p>
        <a:p>
          <a:r>
            <a:rPr lang="sr-Latn-RS" dirty="0">
              <a:solidFill>
                <a:schemeClr val="bg1"/>
              </a:solidFill>
            </a:rPr>
            <a:t>22.600.000,00</a:t>
          </a:r>
          <a:endParaRPr lang="x-none" dirty="0">
            <a:solidFill>
              <a:schemeClr val="bg1"/>
            </a:solidFill>
          </a:endParaRPr>
        </a:p>
      </dgm:t>
    </dgm:pt>
    <dgm:pt modelId="{F648413B-F97B-4CBE-972A-5719833CDB33}" type="parTrans" cxnId="{BE696FE1-4300-4E47-8E0A-86B4DCB121A1}">
      <dgm:prSet/>
      <dgm:spPr/>
      <dgm:t>
        <a:bodyPr/>
        <a:lstStyle/>
        <a:p>
          <a:endParaRPr lang="sr-Latn-RS"/>
        </a:p>
      </dgm:t>
    </dgm:pt>
    <dgm:pt modelId="{2B34C974-30DC-4FAE-A4D9-72197B0019B4}" type="sibTrans" cxnId="{BE696FE1-4300-4E47-8E0A-86B4DCB121A1}">
      <dgm:prSet/>
      <dgm:spPr/>
      <dgm:t>
        <a:bodyPr/>
        <a:lstStyle/>
        <a:p>
          <a:endParaRPr lang="sr-Latn-RS"/>
        </a:p>
      </dgm:t>
    </dgm:pt>
    <dgm:pt modelId="{F4B68BA8-694B-4B7F-8215-68903FFCD2D7}" type="pres">
      <dgm:prSet presAssocID="{B1BE2A8E-285E-4C69-9BFF-CE48B252AA50}" presName="Name0" presStyleCnt="0">
        <dgm:presLayoutVars>
          <dgm:chMax val="1"/>
          <dgm:dir/>
          <dgm:animLvl val="ctr"/>
          <dgm:resizeHandles val="exact"/>
        </dgm:presLayoutVars>
      </dgm:prSet>
      <dgm:spPr/>
    </dgm:pt>
    <dgm:pt modelId="{E59436B1-B652-4794-B4F4-4850647DACEB}" type="pres">
      <dgm:prSet presAssocID="{9ED1A3B2-A381-4201-823D-E4B4F944886D}" presName="centerShape" presStyleLbl="node0" presStyleIdx="0" presStyleCnt="1" custScaleX="131723" custScaleY="134986"/>
      <dgm:spPr/>
    </dgm:pt>
    <dgm:pt modelId="{F1A3F648-D5B5-4B21-9FD8-F39167F6B966}" type="pres">
      <dgm:prSet presAssocID="{4EFE59EC-212D-468E-85DB-A7944EBB4473}" presName="node" presStyleLbl="node1" presStyleIdx="0" presStyleCnt="5" custScaleX="121003" custScaleY="119208" custRadScaleRad="99157" custRadScaleInc="-11176">
        <dgm:presLayoutVars>
          <dgm:bulletEnabled val="1"/>
        </dgm:presLayoutVars>
      </dgm:prSet>
      <dgm:spPr/>
    </dgm:pt>
    <dgm:pt modelId="{B8B9FF3D-B5C8-4EC9-892D-388C385268FD}" type="pres">
      <dgm:prSet presAssocID="{4EFE59EC-212D-468E-85DB-A7944EBB4473}" presName="dummy" presStyleCnt="0"/>
      <dgm:spPr/>
    </dgm:pt>
    <dgm:pt modelId="{D2E0AF87-7069-4A3D-97FC-8F89C5AC2988}" type="pres">
      <dgm:prSet presAssocID="{91D6CEE6-FF18-49C1-881E-83978514F295}" presName="sibTrans" presStyleLbl="sibTrans2D1" presStyleIdx="0" presStyleCnt="5"/>
      <dgm:spPr/>
    </dgm:pt>
    <dgm:pt modelId="{884EB3A8-DBFA-417B-8B48-07D299B5C767}" type="pres">
      <dgm:prSet presAssocID="{75074A35-671C-4CFA-9D1F-A33247D709E0}" presName="node" presStyleLbl="node1" presStyleIdx="1" presStyleCnt="5" custScaleX="141131" custScaleY="140917">
        <dgm:presLayoutVars>
          <dgm:bulletEnabled val="1"/>
        </dgm:presLayoutVars>
      </dgm:prSet>
      <dgm:spPr/>
    </dgm:pt>
    <dgm:pt modelId="{236AA9E3-0B09-4C34-9EEB-1C4E87A83A4E}" type="pres">
      <dgm:prSet presAssocID="{75074A35-671C-4CFA-9D1F-A33247D709E0}" presName="dummy" presStyleCnt="0"/>
      <dgm:spPr/>
    </dgm:pt>
    <dgm:pt modelId="{78F8E468-2041-452D-95D7-85FEF1269184}" type="pres">
      <dgm:prSet presAssocID="{ACB0E96D-4CF0-43B7-8E40-06B632A70B43}" presName="sibTrans" presStyleLbl="sibTrans2D1" presStyleIdx="1" presStyleCnt="5"/>
      <dgm:spPr/>
    </dgm:pt>
    <dgm:pt modelId="{A14630AA-C1BD-4A7E-B665-0A7C9B6C19C9}" type="pres">
      <dgm:prSet presAssocID="{3FA5C700-C8EE-4CAC-8DA0-0BA7CA952C72}" presName="node" presStyleLbl="node1" presStyleIdx="2" presStyleCnt="5" custScaleX="131953" custScaleY="129967">
        <dgm:presLayoutVars>
          <dgm:bulletEnabled val="1"/>
        </dgm:presLayoutVars>
      </dgm:prSet>
      <dgm:spPr/>
    </dgm:pt>
    <dgm:pt modelId="{B3474404-DEC3-43DE-B1B0-FCCBA45B0B53}" type="pres">
      <dgm:prSet presAssocID="{3FA5C700-C8EE-4CAC-8DA0-0BA7CA952C72}" presName="dummy" presStyleCnt="0"/>
      <dgm:spPr/>
    </dgm:pt>
    <dgm:pt modelId="{5D42F3FF-3AAD-4819-B004-ADDCB69227EB}" type="pres">
      <dgm:prSet presAssocID="{61B610E5-4DC8-4394-A22C-5BBE6CDEE232}" presName="sibTrans" presStyleLbl="sibTrans2D1" presStyleIdx="2" presStyleCnt="5"/>
      <dgm:spPr/>
    </dgm:pt>
    <dgm:pt modelId="{364A5038-15B8-4190-908D-2B73B65BA3B8}" type="pres">
      <dgm:prSet presAssocID="{E39D1289-988F-462B-A586-1718D51AE322}" presName="node" presStyleLbl="node1" presStyleIdx="3" presStyleCnt="5" custScaleX="120594" custScaleY="116316" custRadScaleRad="98164" custRadScaleInc="-2505">
        <dgm:presLayoutVars>
          <dgm:bulletEnabled val="1"/>
        </dgm:presLayoutVars>
      </dgm:prSet>
      <dgm:spPr/>
    </dgm:pt>
    <dgm:pt modelId="{86D1B86A-0267-4183-9222-04EB9B58C51F}" type="pres">
      <dgm:prSet presAssocID="{E39D1289-988F-462B-A586-1718D51AE322}" presName="dummy" presStyleCnt="0"/>
      <dgm:spPr/>
    </dgm:pt>
    <dgm:pt modelId="{E54819C9-09F7-4C7F-A2C3-5C66AC7BA15D}" type="pres">
      <dgm:prSet presAssocID="{2B34C974-30DC-4FAE-A4D9-72197B0019B4}" presName="sibTrans" presStyleLbl="sibTrans2D1" presStyleIdx="3" presStyleCnt="5"/>
      <dgm:spPr/>
    </dgm:pt>
    <dgm:pt modelId="{D19ADD6D-9F0A-4766-B637-BB2D5495A9BB}" type="pres">
      <dgm:prSet presAssocID="{ED01A515-5448-4A3E-A2EC-575448D0F5AA}" presName="node" presStyleLbl="node1" presStyleIdx="4" presStyleCnt="5" custScaleX="113767" custScaleY="116316">
        <dgm:presLayoutVars>
          <dgm:bulletEnabled val="1"/>
        </dgm:presLayoutVars>
      </dgm:prSet>
      <dgm:spPr/>
    </dgm:pt>
    <dgm:pt modelId="{CB9DB137-9ACF-4A5D-915D-C6DEF62C671A}" type="pres">
      <dgm:prSet presAssocID="{ED01A515-5448-4A3E-A2EC-575448D0F5AA}" presName="dummy" presStyleCnt="0"/>
      <dgm:spPr/>
    </dgm:pt>
    <dgm:pt modelId="{84EFD8D8-F116-4363-8F07-0BDD118D8287}" type="pres">
      <dgm:prSet presAssocID="{B658162B-CA61-458F-8F17-E18D499D4DE8}" presName="sibTrans" presStyleLbl="sibTrans2D1" presStyleIdx="4" presStyleCnt="5"/>
      <dgm:spPr/>
    </dgm:pt>
  </dgm:ptLst>
  <dgm:cxnLst>
    <dgm:cxn modelId="{30638209-A4D1-4BFE-943D-C66C72DB50AF}" srcId="{9ED1A3B2-A381-4201-823D-E4B4F944886D}" destId="{ED01A515-5448-4A3E-A2EC-575448D0F5AA}" srcOrd="4" destOrd="0" parTransId="{3C8BC949-583D-42C4-9E18-497A2FA6C1D3}" sibTransId="{B658162B-CA61-458F-8F17-E18D499D4DE8}"/>
    <dgm:cxn modelId="{5C9EFB21-D730-469F-BCC2-6ADA252CF713}" type="presOf" srcId="{B658162B-CA61-458F-8F17-E18D499D4DE8}" destId="{84EFD8D8-F116-4363-8F07-0BDD118D8287}" srcOrd="0" destOrd="0" presId="urn:microsoft.com/office/officeart/2005/8/layout/radial6"/>
    <dgm:cxn modelId="{4E6E6427-5348-4ECF-99CC-46CA5F3BDA5F}" srcId="{B1BE2A8E-285E-4C69-9BFF-CE48B252AA50}" destId="{7D1C9009-9B60-4C15-8E3B-F949FAB90776}" srcOrd="5" destOrd="0" parTransId="{E75197AC-E7B0-4C26-9D1F-47E47BE7CCEF}" sibTransId="{9D56A871-CE7A-4922-AAF9-9D95A29D1039}"/>
    <dgm:cxn modelId="{FCCD6129-1EC0-448C-BF7A-51C6647345E8}" type="presOf" srcId="{ED01A515-5448-4A3E-A2EC-575448D0F5AA}" destId="{D19ADD6D-9F0A-4766-B637-BB2D5495A9BB}" srcOrd="0" destOrd="0" presId="urn:microsoft.com/office/officeart/2005/8/layout/radial6"/>
    <dgm:cxn modelId="{4EB44D2A-E89C-4719-927E-EA901423E401}" type="presOf" srcId="{ACB0E96D-4CF0-43B7-8E40-06B632A70B43}" destId="{78F8E468-2041-452D-95D7-85FEF1269184}" srcOrd="0" destOrd="0" presId="urn:microsoft.com/office/officeart/2005/8/layout/radial6"/>
    <dgm:cxn modelId="{28F1F12C-F4AD-4E97-81E8-8618F0209646}" srcId="{B1BE2A8E-285E-4C69-9BFF-CE48B252AA50}" destId="{9ED1A3B2-A381-4201-823D-E4B4F944886D}" srcOrd="0" destOrd="0" parTransId="{73ADFC91-EAB5-4621-8C76-D207DF7E46EB}" sibTransId="{BBBE51B8-3D99-4D37-A53E-85F69FB1F8D4}"/>
    <dgm:cxn modelId="{667A6532-F93A-4FD0-BD4D-A1165020F36F}" srcId="{343B6168-99DB-4C0C-9BE7-E54D7B80C5AD}" destId="{AC73436A-3EE6-4AB1-8B81-F0B7414514C2}" srcOrd="0" destOrd="0" parTransId="{67F09836-65ED-439A-8E55-BF0FF6A12BA6}" sibTransId="{6C19F97B-9D99-4777-817C-1695A372D4F1}"/>
    <dgm:cxn modelId="{3EF3403C-A42B-483C-89B0-BC54F70E5592}" type="presOf" srcId="{9ED1A3B2-A381-4201-823D-E4B4F944886D}" destId="{E59436B1-B652-4794-B4F4-4850647DACEB}" srcOrd="0" destOrd="0" presId="urn:microsoft.com/office/officeart/2005/8/layout/radial6"/>
    <dgm:cxn modelId="{EE66373E-AE8C-4549-8B5C-899A17284CE8}" type="presOf" srcId="{2B34C974-30DC-4FAE-A4D9-72197B0019B4}" destId="{E54819C9-09F7-4C7F-A2C3-5C66AC7BA15D}" srcOrd="0" destOrd="0" presId="urn:microsoft.com/office/officeart/2005/8/layout/radial6"/>
    <dgm:cxn modelId="{EFD10C43-07BD-427B-A45F-231F86F9FD35}" type="presOf" srcId="{4EFE59EC-212D-468E-85DB-A7944EBB4473}" destId="{F1A3F648-D5B5-4B21-9FD8-F39167F6B966}" srcOrd="0" destOrd="0" presId="urn:microsoft.com/office/officeart/2005/8/layout/radial6"/>
    <dgm:cxn modelId="{FD692B65-1543-4F10-B141-228109BB51DF}" srcId="{9ED1A3B2-A381-4201-823D-E4B4F944886D}" destId="{75074A35-671C-4CFA-9D1F-A33247D709E0}" srcOrd="1" destOrd="0" parTransId="{85C65BCA-5621-4E7B-8045-D47362DAD9E4}" sibTransId="{ACB0E96D-4CF0-43B7-8E40-06B632A70B43}"/>
    <dgm:cxn modelId="{D6D3D766-AAF1-452B-B7A5-DE64D7EFBDAC}" srcId="{7D1C9009-9B60-4C15-8E3B-F949FAB90776}" destId="{DC185536-47EC-480B-B419-24BC666B206E}" srcOrd="1" destOrd="0" parTransId="{43B3845C-4A8E-4186-AC01-CB23C9CE3CE4}" sibTransId="{FF327DB0-0FCC-45EC-A004-6349AB5E0A19}"/>
    <dgm:cxn modelId="{490C9B70-9440-460E-A235-00D2EAF543C5}" type="presOf" srcId="{91D6CEE6-FF18-49C1-881E-83978514F295}" destId="{D2E0AF87-7069-4A3D-97FC-8F89C5AC2988}" srcOrd="0" destOrd="0" presId="urn:microsoft.com/office/officeart/2005/8/layout/radial6"/>
    <dgm:cxn modelId="{8AD44159-442C-4DEC-ACDC-2060DD6FE511}" srcId="{7D1C9009-9B60-4C15-8E3B-F949FAB90776}" destId="{BEBB7508-5593-4665-86D9-67DC9EEDFE00}" srcOrd="0" destOrd="0" parTransId="{C01D930E-241E-4B8F-9FFE-A12F23D4AE61}" sibTransId="{8C2D30BC-9728-4727-AC9C-7DD1886B66DA}"/>
    <dgm:cxn modelId="{D5A26C81-B5CA-4FF9-85ED-60967857EFA6}" srcId="{B1BE2A8E-285E-4C69-9BFF-CE48B252AA50}" destId="{3641F520-BAF8-4BA4-A826-44FA753A5F4E}" srcOrd="4" destOrd="0" parTransId="{31D6B297-275C-4FAC-A07E-4467512471AD}" sibTransId="{53B82682-8E0C-4903-98EA-36CBB0B8A63B}"/>
    <dgm:cxn modelId="{464AEB83-A961-4BF3-980D-8DBCF9264695}" srcId="{343B6168-99DB-4C0C-9BE7-E54D7B80C5AD}" destId="{352A865C-AD96-4AB1-8A5C-397B7A7D9B07}" srcOrd="1" destOrd="0" parTransId="{7EC1ADA9-9F6E-4AFC-AE86-4831D523AA38}" sibTransId="{7473CF13-22F0-41AF-BD4E-305659448BE2}"/>
    <dgm:cxn modelId="{4A16358E-6F75-4AC0-B6E5-E26F15B1A750}" srcId="{B1BE2A8E-285E-4C69-9BFF-CE48B252AA50}" destId="{3BA9396D-1753-43D3-A703-A75A7C19204B}" srcOrd="2" destOrd="0" parTransId="{FDC0F8DA-00AF-40CD-B616-B7AA7472101C}" sibTransId="{869210E2-CDFB-49E6-A3F9-D5A55D2018F0}"/>
    <dgm:cxn modelId="{B6507D96-25C4-4121-9433-2A113978B784}" srcId="{B1BE2A8E-285E-4C69-9BFF-CE48B252AA50}" destId="{C64FD589-26EA-483C-BB5E-C8324A82EAF5}" srcOrd="3" destOrd="0" parTransId="{1E312D33-14E1-4B2B-A210-2A735401CE1C}" sibTransId="{46E45D53-1277-4C97-8E3B-323B4EBF62F5}"/>
    <dgm:cxn modelId="{D72AD79A-61B8-4410-80C1-C137B1604FA6}" type="presOf" srcId="{75074A35-671C-4CFA-9D1F-A33247D709E0}" destId="{884EB3A8-DBFA-417B-8B48-07D299B5C767}" srcOrd="0" destOrd="0" presId="urn:microsoft.com/office/officeart/2005/8/layout/radial6"/>
    <dgm:cxn modelId="{632FDAA6-AB9F-499E-8C94-8203491AFD67}" srcId="{B1BE2A8E-285E-4C69-9BFF-CE48B252AA50}" destId="{E07A9024-0A42-41DB-80BE-35FE6A8CC710}" srcOrd="1" destOrd="0" parTransId="{EB2C528A-77DE-4E0B-9DA8-A9DBF3C291B0}" sibTransId="{3E36ACAB-D919-4093-A19E-4258D0422292}"/>
    <dgm:cxn modelId="{6AD463C1-088C-44BE-8C34-750F20CE8DA0}" type="presOf" srcId="{3FA5C700-C8EE-4CAC-8DA0-0BA7CA952C72}" destId="{A14630AA-C1BD-4A7E-B665-0A7C9B6C19C9}" srcOrd="0" destOrd="0" presId="urn:microsoft.com/office/officeart/2005/8/layout/radial6"/>
    <dgm:cxn modelId="{43B172D6-23B9-4AA2-966F-A1F060564A00}" type="presOf" srcId="{E39D1289-988F-462B-A586-1718D51AE322}" destId="{364A5038-15B8-4190-908D-2B73B65BA3B8}" srcOrd="0" destOrd="0" presId="urn:microsoft.com/office/officeart/2005/8/layout/radial6"/>
    <dgm:cxn modelId="{3BA8FFD8-B6F3-4518-99B6-8F25F307CF52}" srcId="{9ED1A3B2-A381-4201-823D-E4B4F944886D}" destId="{3FA5C700-C8EE-4CAC-8DA0-0BA7CA952C72}" srcOrd="2" destOrd="0" parTransId="{6970CC38-AACF-4350-BF4D-BD796B05B1FA}" sibTransId="{61B610E5-4DC8-4394-A22C-5BBE6CDEE232}"/>
    <dgm:cxn modelId="{BE696FE1-4300-4E47-8E0A-86B4DCB121A1}" srcId="{9ED1A3B2-A381-4201-823D-E4B4F944886D}" destId="{E39D1289-988F-462B-A586-1718D51AE322}" srcOrd="3" destOrd="0" parTransId="{F648413B-F97B-4CBE-972A-5719833CDB33}" sibTransId="{2B34C974-30DC-4FAE-A4D9-72197B0019B4}"/>
    <dgm:cxn modelId="{0F966BE4-E728-4B56-8020-DBAFBBD0D33C}" srcId="{9ED1A3B2-A381-4201-823D-E4B4F944886D}" destId="{4EFE59EC-212D-468E-85DB-A7944EBB4473}" srcOrd="0" destOrd="0" parTransId="{D742FD16-F5C7-4CB3-99ED-3B11F450E572}" sibTransId="{91D6CEE6-FF18-49C1-881E-83978514F295}"/>
    <dgm:cxn modelId="{3DFE3AE5-6DA5-4440-A66F-1437FD4DC5D4}" srcId="{B1BE2A8E-285E-4C69-9BFF-CE48B252AA50}" destId="{343B6168-99DB-4C0C-9BE7-E54D7B80C5AD}" srcOrd="6" destOrd="0" parTransId="{6F98FC42-2370-4FD0-A627-0708511F7F32}" sibTransId="{95FBDDB6-4174-4619-B543-81DEF6B7716A}"/>
    <dgm:cxn modelId="{65DC7EE8-791F-4453-AEE4-351692992E5F}" type="presOf" srcId="{B1BE2A8E-285E-4C69-9BFF-CE48B252AA50}" destId="{F4B68BA8-694B-4B7F-8215-68903FFCD2D7}" srcOrd="0" destOrd="0" presId="urn:microsoft.com/office/officeart/2005/8/layout/radial6"/>
    <dgm:cxn modelId="{79367CFA-29E9-494C-A699-58E7C53282C6}" type="presOf" srcId="{61B610E5-4DC8-4394-A22C-5BBE6CDEE232}" destId="{5D42F3FF-3AAD-4819-B004-ADDCB69227EB}" srcOrd="0" destOrd="0" presId="urn:microsoft.com/office/officeart/2005/8/layout/radial6"/>
    <dgm:cxn modelId="{D556896D-64B6-4407-9D72-65AD81369266}" type="presParOf" srcId="{F4B68BA8-694B-4B7F-8215-68903FFCD2D7}" destId="{E59436B1-B652-4794-B4F4-4850647DACEB}" srcOrd="0" destOrd="0" presId="urn:microsoft.com/office/officeart/2005/8/layout/radial6"/>
    <dgm:cxn modelId="{9CD64F62-1E5D-46A9-849B-9359987510FE}" type="presParOf" srcId="{F4B68BA8-694B-4B7F-8215-68903FFCD2D7}" destId="{F1A3F648-D5B5-4B21-9FD8-F39167F6B966}" srcOrd="1" destOrd="0" presId="urn:microsoft.com/office/officeart/2005/8/layout/radial6"/>
    <dgm:cxn modelId="{7E6079EE-E1FF-4E50-A486-5C81F6B72A3E}" type="presParOf" srcId="{F4B68BA8-694B-4B7F-8215-68903FFCD2D7}" destId="{B8B9FF3D-B5C8-4EC9-892D-388C385268FD}" srcOrd="2" destOrd="0" presId="urn:microsoft.com/office/officeart/2005/8/layout/radial6"/>
    <dgm:cxn modelId="{879F72DA-88ED-4548-901C-192D61A30D37}" type="presParOf" srcId="{F4B68BA8-694B-4B7F-8215-68903FFCD2D7}" destId="{D2E0AF87-7069-4A3D-97FC-8F89C5AC2988}" srcOrd="3" destOrd="0" presId="urn:microsoft.com/office/officeart/2005/8/layout/radial6"/>
    <dgm:cxn modelId="{260E75F8-F416-4117-BDF1-162519B3E098}" type="presParOf" srcId="{F4B68BA8-694B-4B7F-8215-68903FFCD2D7}" destId="{884EB3A8-DBFA-417B-8B48-07D299B5C767}" srcOrd="4" destOrd="0" presId="urn:microsoft.com/office/officeart/2005/8/layout/radial6"/>
    <dgm:cxn modelId="{8F538DCD-5459-4A00-B28B-06956126A49E}" type="presParOf" srcId="{F4B68BA8-694B-4B7F-8215-68903FFCD2D7}" destId="{236AA9E3-0B09-4C34-9EEB-1C4E87A83A4E}" srcOrd="5" destOrd="0" presId="urn:microsoft.com/office/officeart/2005/8/layout/radial6"/>
    <dgm:cxn modelId="{5DA09CFF-53F7-4E5D-A1C4-70C1C81A51BE}" type="presParOf" srcId="{F4B68BA8-694B-4B7F-8215-68903FFCD2D7}" destId="{78F8E468-2041-452D-95D7-85FEF1269184}" srcOrd="6" destOrd="0" presId="urn:microsoft.com/office/officeart/2005/8/layout/radial6"/>
    <dgm:cxn modelId="{260041D7-6D0A-428E-8B93-851C50B7B7FF}" type="presParOf" srcId="{F4B68BA8-694B-4B7F-8215-68903FFCD2D7}" destId="{A14630AA-C1BD-4A7E-B665-0A7C9B6C19C9}" srcOrd="7" destOrd="0" presId="urn:microsoft.com/office/officeart/2005/8/layout/radial6"/>
    <dgm:cxn modelId="{0CF0692D-2CC1-4A7C-9D34-EF2560B3E5F1}" type="presParOf" srcId="{F4B68BA8-694B-4B7F-8215-68903FFCD2D7}" destId="{B3474404-DEC3-43DE-B1B0-FCCBA45B0B53}" srcOrd="8" destOrd="0" presId="urn:microsoft.com/office/officeart/2005/8/layout/radial6"/>
    <dgm:cxn modelId="{AF9F521A-6219-4917-9E1D-59F3BF42F08F}" type="presParOf" srcId="{F4B68BA8-694B-4B7F-8215-68903FFCD2D7}" destId="{5D42F3FF-3AAD-4819-B004-ADDCB69227EB}" srcOrd="9" destOrd="0" presId="urn:microsoft.com/office/officeart/2005/8/layout/radial6"/>
    <dgm:cxn modelId="{D8CB87EF-E47B-4D36-8653-7D058C162B00}" type="presParOf" srcId="{F4B68BA8-694B-4B7F-8215-68903FFCD2D7}" destId="{364A5038-15B8-4190-908D-2B73B65BA3B8}" srcOrd="10" destOrd="0" presId="urn:microsoft.com/office/officeart/2005/8/layout/radial6"/>
    <dgm:cxn modelId="{077911BC-78DC-46B1-9F2A-724BDE102224}" type="presParOf" srcId="{F4B68BA8-694B-4B7F-8215-68903FFCD2D7}" destId="{86D1B86A-0267-4183-9222-04EB9B58C51F}" srcOrd="11" destOrd="0" presId="urn:microsoft.com/office/officeart/2005/8/layout/radial6"/>
    <dgm:cxn modelId="{15C4FA30-C417-48EA-9614-B652840C0A8C}" type="presParOf" srcId="{F4B68BA8-694B-4B7F-8215-68903FFCD2D7}" destId="{E54819C9-09F7-4C7F-A2C3-5C66AC7BA15D}" srcOrd="12" destOrd="0" presId="urn:microsoft.com/office/officeart/2005/8/layout/radial6"/>
    <dgm:cxn modelId="{85324FF1-B5A8-42C3-9CD8-B8F3A7B41DAF}" type="presParOf" srcId="{F4B68BA8-694B-4B7F-8215-68903FFCD2D7}" destId="{D19ADD6D-9F0A-4766-B637-BB2D5495A9BB}" srcOrd="13" destOrd="0" presId="urn:microsoft.com/office/officeart/2005/8/layout/radial6"/>
    <dgm:cxn modelId="{363F0F02-6E41-404E-B2E5-4890434DECC7}" type="presParOf" srcId="{F4B68BA8-694B-4B7F-8215-68903FFCD2D7}" destId="{CB9DB137-9ACF-4A5D-915D-C6DEF62C671A}" srcOrd="14" destOrd="0" presId="urn:microsoft.com/office/officeart/2005/8/layout/radial6"/>
    <dgm:cxn modelId="{C75A112C-7212-4B80-9DA4-CA7F2DD70EB5}" type="presParOf" srcId="{F4B68BA8-694B-4B7F-8215-68903FFCD2D7}" destId="{84EFD8D8-F116-4363-8F07-0BDD118D8287}"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A603F-EC40-41E4-BA70-D5C5F8781BC3}">
      <dsp:nvSpPr>
        <dsp:cNvPr id="0" name=""/>
        <dsp:cNvSpPr/>
      </dsp:nvSpPr>
      <dsp:spPr>
        <a:xfrm>
          <a:off x="2102207" y="2205355"/>
          <a:ext cx="2280191" cy="2164526"/>
        </a:xfrm>
        <a:prstGeom prst="ellipse">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sr-Latn-RS" sz="2600" kern="1200" dirty="0"/>
            <a:t>Ko učestvuje u izradi budžeta</a:t>
          </a:r>
          <a:r>
            <a:rPr lang="en-US" sz="2600" kern="1200" dirty="0"/>
            <a:t>?</a:t>
          </a:r>
        </a:p>
      </dsp:txBody>
      <dsp:txXfrm>
        <a:off x="2436133" y="2522342"/>
        <a:ext cx="1612339" cy="1530552"/>
      </dsp:txXfrm>
    </dsp:sp>
    <dsp:sp modelId="{1B17F103-9216-4974-BE9E-F576C0AB9A07}">
      <dsp:nvSpPr>
        <dsp:cNvPr id="0" name=""/>
        <dsp:cNvSpPr/>
      </dsp:nvSpPr>
      <dsp:spPr>
        <a:xfrm rot="10860210">
          <a:off x="840814" y="3006414"/>
          <a:ext cx="1192295"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DFA7ED-47C4-4DAE-BCB0-FDCE24E0A939}">
      <dsp:nvSpPr>
        <dsp:cNvPr id="0" name=""/>
        <dsp:cNvSpPr/>
      </dsp:nvSpPr>
      <dsp:spPr>
        <a:xfrm>
          <a:off x="281212" y="2903164"/>
          <a:ext cx="1119386" cy="684782"/>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Mesne zajednice</a:t>
          </a:r>
          <a:endParaRPr lang="en-US" sz="1400" kern="1200" dirty="0"/>
        </a:p>
      </dsp:txBody>
      <dsp:txXfrm>
        <a:off x="301269" y="2923221"/>
        <a:ext cx="1079272" cy="644668"/>
      </dsp:txXfrm>
    </dsp:sp>
    <dsp:sp modelId="{FDD76D25-2A08-46FF-8C07-2877A0C9FB2D}">
      <dsp:nvSpPr>
        <dsp:cNvPr id="0" name=""/>
        <dsp:cNvSpPr/>
      </dsp:nvSpPr>
      <dsp:spPr>
        <a:xfrm rot="13081559">
          <a:off x="877393" y="1806519"/>
          <a:ext cx="1580222"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B915FF-FAD2-4327-A8E8-FB9B137542A2}">
      <dsp:nvSpPr>
        <dsp:cNvPr id="0" name=""/>
        <dsp:cNvSpPr/>
      </dsp:nvSpPr>
      <dsp:spPr>
        <a:xfrm>
          <a:off x="0" y="489141"/>
          <a:ext cx="2090217" cy="2160470"/>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0955" tIns="20955" rIns="20955" bIns="20955" numCol="1" spcCol="1270" anchor="ctr" anchorCtr="0">
          <a:noAutofit/>
        </a:bodyPr>
        <a:lstStyle/>
        <a:p>
          <a:pPr marL="0" lvl="0" indent="0" algn="l" defTabSz="488950">
            <a:lnSpc>
              <a:spcPct val="90000"/>
            </a:lnSpc>
            <a:spcBef>
              <a:spcPct val="0"/>
            </a:spcBef>
            <a:spcAft>
              <a:spcPct val="35000"/>
            </a:spcAft>
            <a:buNone/>
          </a:pPr>
          <a:r>
            <a:rPr lang="sr-Latn-RS" altLang="en-US" sz="1100" kern="1200" dirty="0">
              <a:cs typeface="Calibri" panose="020F0502020204030204" pitchFamily="34" charset="0"/>
            </a:rPr>
            <a:t>- </a:t>
          </a:r>
          <a:r>
            <a:rPr lang="sr-Latn-RS" altLang="en-US" sz="1400" kern="1200" dirty="0">
              <a:cs typeface="Calibri" panose="020F0502020204030204" pitchFamily="34" charset="0"/>
            </a:rPr>
            <a:t>Predškolska ustanova </a:t>
          </a:r>
        </a:p>
        <a:p>
          <a:pPr marL="0" lvl="0" indent="0" algn="l" defTabSz="488950">
            <a:lnSpc>
              <a:spcPct val="90000"/>
            </a:lnSpc>
            <a:spcBef>
              <a:spcPct val="0"/>
            </a:spcBef>
            <a:spcAft>
              <a:spcPct val="35000"/>
            </a:spcAft>
            <a:buNone/>
          </a:pPr>
          <a:r>
            <a:rPr lang="sr-Latn-RS" altLang="en-US" sz="1400" kern="1200" dirty="0">
              <a:cs typeface="Calibri" panose="020F0502020204030204" pitchFamily="34" charset="0"/>
            </a:rPr>
            <a:t>- Biblioteka “Muhamed </a:t>
          </a:r>
          <a:r>
            <a:rPr lang="sr-Latn-RS" altLang="en-US" sz="1400" kern="1200" dirty="0" err="1">
              <a:cs typeface="Calibri" panose="020F0502020204030204" pitchFamily="34" charset="0"/>
            </a:rPr>
            <a:t>Abdagić</a:t>
          </a:r>
          <a:r>
            <a:rPr lang="sr-Latn-RS" altLang="en-US" sz="1400" kern="1200" dirty="0">
              <a:cs typeface="Calibri" panose="020F0502020204030204" pitchFamily="34" charset="0"/>
            </a:rPr>
            <a:t>”</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Ustanova Kulture Sjenica</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 Ustanova za sport i sportsko rekreativni turizam</a:t>
          </a:r>
        </a:p>
        <a:p>
          <a:pPr marL="0" lvl="0" indent="0" algn="l" defTabSz="488950">
            <a:lnSpc>
              <a:spcPct val="90000"/>
            </a:lnSpc>
            <a:spcBef>
              <a:spcPct val="0"/>
            </a:spcBef>
            <a:spcAft>
              <a:spcPct val="35000"/>
            </a:spcAft>
            <a:buFont typeface="Calibri" panose="020F0502020204030204" pitchFamily="34" charset="0"/>
            <a:buNone/>
          </a:pPr>
          <a:r>
            <a:rPr lang="sr-Latn-RS" altLang="en-US" sz="1400" kern="1200" dirty="0">
              <a:cs typeface="Calibri" panose="020F0502020204030204" pitchFamily="34" charset="0"/>
            </a:rPr>
            <a:t>- Turistička organizacija Sjenica</a:t>
          </a:r>
        </a:p>
      </dsp:txBody>
      <dsp:txXfrm>
        <a:off x="61220" y="550361"/>
        <a:ext cx="1967777" cy="2038030"/>
      </dsp:txXfrm>
    </dsp:sp>
    <dsp:sp modelId="{EA842F94-5DAB-40BA-A137-4DDCD4A7DE5B}">
      <dsp:nvSpPr>
        <dsp:cNvPr id="0" name=""/>
        <dsp:cNvSpPr/>
      </dsp:nvSpPr>
      <dsp:spPr>
        <a:xfrm rot="15953976">
          <a:off x="2638241" y="1355941"/>
          <a:ext cx="1207777"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9EC9E4-4DCD-4C5C-B3E7-3180A7E676BC}">
      <dsp:nvSpPr>
        <dsp:cNvPr id="0" name=""/>
        <dsp:cNvSpPr/>
      </dsp:nvSpPr>
      <dsp:spPr>
        <a:xfrm>
          <a:off x="2460502" y="442647"/>
          <a:ext cx="1226013" cy="980810"/>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Opštinska vlast i stručne službe</a:t>
          </a:r>
          <a:endParaRPr lang="en-US" sz="1400" kern="1200" dirty="0"/>
        </a:p>
      </dsp:txBody>
      <dsp:txXfrm>
        <a:off x="2489229" y="471374"/>
        <a:ext cx="1168559" cy="923356"/>
      </dsp:txXfrm>
    </dsp:sp>
    <dsp:sp modelId="{FBD8A9BB-6C42-4425-B777-7048E4BC7509}">
      <dsp:nvSpPr>
        <dsp:cNvPr id="0" name=""/>
        <dsp:cNvSpPr/>
      </dsp:nvSpPr>
      <dsp:spPr>
        <a:xfrm rot="18217134">
          <a:off x="3549411" y="1475706"/>
          <a:ext cx="1618282"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BD46BF-6C10-4C41-9833-659933681F6E}">
      <dsp:nvSpPr>
        <dsp:cNvPr id="0" name=""/>
        <dsp:cNvSpPr/>
      </dsp:nvSpPr>
      <dsp:spPr>
        <a:xfrm>
          <a:off x="3936801" y="442658"/>
          <a:ext cx="1607867" cy="1182504"/>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x-none" sz="1400" kern="1200" dirty="0"/>
            <a:t>-</a:t>
          </a:r>
          <a:r>
            <a:rPr lang="sr-Latn-RS" sz="1400" kern="1200" dirty="0"/>
            <a:t>Dom zdravlja</a:t>
          </a:r>
          <a:endParaRPr lang="x-none" sz="1400" kern="1200" dirty="0"/>
        </a:p>
        <a:p>
          <a:pPr marL="0" lvl="0" indent="0" algn="ctr" defTabSz="622300">
            <a:lnSpc>
              <a:spcPct val="90000"/>
            </a:lnSpc>
            <a:spcBef>
              <a:spcPct val="0"/>
            </a:spcBef>
            <a:spcAft>
              <a:spcPct val="35000"/>
            </a:spcAft>
            <a:buNone/>
          </a:pPr>
          <a:r>
            <a:rPr lang="x-none" sz="1400" kern="1200" dirty="0"/>
            <a:t>-</a:t>
          </a:r>
          <a:r>
            <a:rPr lang="sr-Latn-RS" sz="1400" kern="1200" dirty="0"/>
            <a:t> Osnovne škole</a:t>
          </a:r>
          <a:endParaRPr lang="x-none" sz="1400" kern="1200" dirty="0"/>
        </a:p>
        <a:p>
          <a:pPr marL="0" lvl="0" indent="0" algn="ctr" defTabSz="622300">
            <a:lnSpc>
              <a:spcPct val="90000"/>
            </a:lnSpc>
            <a:spcBef>
              <a:spcPct val="0"/>
            </a:spcBef>
            <a:spcAft>
              <a:spcPct val="35000"/>
            </a:spcAft>
            <a:buNone/>
          </a:pPr>
          <a:r>
            <a:rPr lang="x-none" sz="1400" kern="1200" dirty="0"/>
            <a:t>-</a:t>
          </a:r>
          <a:r>
            <a:rPr lang="sr-Latn-RS" sz="1400" kern="1200" dirty="0"/>
            <a:t> Srednja škola</a:t>
          </a:r>
          <a:endParaRPr lang="x-none" sz="1400" kern="1200" dirty="0"/>
        </a:p>
        <a:p>
          <a:pPr marL="0" lvl="0" indent="0" algn="ctr" defTabSz="622300">
            <a:lnSpc>
              <a:spcPct val="90000"/>
            </a:lnSpc>
            <a:spcBef>
              <a:spcPct val="0"/>
            </a:spcBef>
            <a:spcAft>
              <a:spcPct val="35000"/>
            </a:spcAft>
            <a:buNone/>
          </a:pPr>
          <a:r>
            <a:rPr lang="x-none" sz="1400" kern="1200" dirty="0"/>
            <a:t>- </a:t>
          </a:r>
          <a:r>
            <a:rPr lang="sr-Latn-RS" sz="1400" kern="1200" dirty="0"/>
            <a:t>Centar za socijalni rad</a:t>
          </a:r>
          <a:endParaRPr lang="en-US" sz="1400" kern="1200" dirty="0"/>
        </a:p>
      </dsp:txBody>
      <dsp:txXfrm>
        <a:off x="3971435" y="477292"/>
        <a:ext cx="1538599" cy="1113236"/>
      </dsp:txXfrm>
    </dsp:sp>
    <dsp:sp modelId="{5587016C-A0FA-4F4B-A93A-619E3C6DAE9A}">
      <dsp:nvSpPr>
        <dsp:cNvPr id="0" name=""/>
        <dsp:cNvSpPr/>
      </dsp:nvSpPr>
      <dsp:spPr>
        <a:xfrm rot="20311830">
          <a:off x="4325015" y="2314878"/>
          <a:ext cx="1512009"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97BD5D-D88B-4BDF-9C04-9A8FDBA87F2E}">
      <dsp:nvSpPr>
        <dsp:cNvPr id="0" name=""/>
        <dsp:cNvSpPr/>
      </dsp:nvSpPr>
      <dsp:spPr>
        <a:xfrm>
          <a:off x="5184569" y="1944223"/>
          <a:ext cx="1199997" cy="687067"/>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Građanstvo</a:t>
          </a:r>
          <a:endParaRPr lang="en-US" sz="1400" kern="1200" dirty="0"/>
        </a:p>
      </dsp:txBody>
      <dsp:txXfrm>
        <a:off x="5204693" y="1964347"/>
        <a:ext cx="1159749" cy="646819"/>
      </dsp:txXfrm>
    </dsp:sp>
    <dsp:sp modelId="{284CB80C-4A81-4C68-A0A3-0C7778EF5784}">
      <dsp:nvSpPr>
        <dsp:cNvPr id="0" name=""/>
        <dsp:cNvSpPr/>
      </dsp:nvSpPr>
      <dsp:spPr>
        <a:xfrm>
          <a:off x="4465735" y="3038037"/>
          <a:ext cx="1431861" cy="499162"/>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C7C03A-703D-4B14-80CF-03DA2C962947}">
      <dsp:nvSpPr>
        <dsp:cNvPr id="0" name=""/>
        <dsp:cNvSpPr/>
      </dsp:nvSpPr>
      <dsp:spPr>
        <a:xfrm>
          <a:off x="5284589" y="2973460"/>
          <a:ext cx="1226013" cy="628317"/>
        </a:xfrm>
        <a:prstGeom prst="roundRect">
          <a:avLst>
            <a:gd name="adj" fmla="val 10000"/>
          </a:avLst>
        </a:prstGeom>
        <a:gradFill rotWithShape="1">
          <a:gsLst>
            <a:gs pos="0">
              <a:schemeClr val="accent5">
                <a:shade val="63000"/>
                <a:satMod val="165000"/>
              </a:schemeClr>
            </a:gs>
            <a:gs pos="30000">
              <a:schemeClr val="accent5">
                <a:shade val="58000"/>
                <a:satMod val="165000"/>
              </a:schemeClr>
            </a:gs>
            <a:gs pos="75000">
              <a:schemeClr val="accent5">
                <a:shade val="30000"/>
                <a:satMod val="175000"/>
              </a:schemeClr>
            </a:gs>
            <a:gs pos="100000">
              <a:schemeClr val="accent5">
                <a:shade val="15000"/>
                <a:satMod val="17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0000" dir="5400000" rotWithShape="0">
            <a:srgbClr val="000000">
              <a:alpha val="42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sr-Latn-RS" sz="1400" kern="1200" dirty="0"/>
            <a:t>Nevladine organizacije</a:t>
          </a:r>
          <a:endParaRPr lang="en-US" sz="1400" kern="1200" dirty="0"/>
        </a:p>
      </dsp:txBody>
      <dsp:txXfrm>
        <a:off x="5302992" y="2991863"/>
        <a:ext cx="1189207" cy="591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01674-1235-4FA7-9CBC-B675F6713E38}">
      <dsp:nvSpPr>
        <dsp:cNvPr id="0" name=""/>
        <dsp:cNvSpPr/>
      </dsp:nvSpPr>
      <dsp:spPr>
        <a:xfrm>
          <a:off x="1879998" y="2263316"/>
          <a:ext cx="519062" cy="2064042"/>
        </a:xfrm>
        <a:custGeom>
          <a:avLst/>
          <a:gdLst/>
          <a:ahLst/>
          <a:cxnLst/>
          <a:rect l="0" t="0" r="0" b="0"/>
          <a:pathLst>
            <a:path>
              <a:moveTo>
                <a:pt x="0" y="0"/>
              </a:moveTo>
              <a:lnTo>
                <a:pt x="259531" y="0"/>
              </a:lnTo>
              <a:lnTo>
                <a:pt x="259531" y="2064042"/>
              </a:lnTo>
              <a:lnTo>
                <a:pt x="519062" y="20640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086322" y="3242129"/>
        <a:ext cx="106415" cy="106415"/>
      </dsp:txXfrm>
    </dsp:sp>
    <dsp:sp modelId="{EE8B77DA-77C5-46AD-80A2-BD307CFE9F0A}">
      <dsp:nvSpPr>
        <dsp:cNvPr id="0" name=""/>
        <dsp:cNvSpPr/>
      </dsp:nvSpPr>
      <dsp:spPr>
        <a:xfrm>
          <a:off x="1879998" y="2263316"/>
          <a:ext cx="519062" cy="1479230"/>
        </a:xfrm>
        <a:custGeom>
          <a:avLst/>
          <a:gdLst/>
          <a:ahLst/>
          <a:cxnLst/>
          <a:rect l="0" t="0" r="0" b="0"/>
          <a:pathLst>
            <a:path>
              <a:moveTo>
                <a:pt x="0" y="0"/>
              </a:moveTo>
              <a:lnTo>
                <a:pt x="259531" y="0"/>
              </a:lnTo>
              <a:lnTo>
                <a:pt x="259531" y="1479230"/>
              </a:lnTo>
              <a:lnTo>
                <a:pt x="519062" y="14792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00338" y="2963739"/>
        <a:ext cx="78382" cy="78382"/>
      </dsp:txXfrm>
    </dsp:sp>
    <dsp:sp modelId="{531482B3-13DA-4E77-8EF9-7A508768A321}">
      <dsp:nvSpPr>
        <dsp:cNvPr id="0" name=""/>
        <dsp:cNvSpPr/>
      </dsp:nvSpPr>
      <dsp:spPr>
        <a:xfrm>
          <a:off x="1879998" y="2263316"/>
          <a:ext cx="519062" cy="900791"/>
        </a:xfrm>
        <a:custGeom>
          <a:avLst/>
          <a:gdLst/>
          <a:ahLst/>
          <a:cxnLst/>
          <a:rect l="0" t="0" r="0" b="0"/>
          <a:pathLst>
            <a:path>
              <a:moveTo>
                <a:pt x="0" y="0"/>
              </a:moveTo>
              <a:lnTo>
                <a:pt x="259531" y="0"/>
              </a:lnTo>
              <a:lnTo>
                <a:pt x="259531" y="900791"/>
              </a:lnTo>
              <a:lnTo>
                <a:pt x="519062" y="90079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3538" y="2687720"/>
        <a:ext cx="51982" cy="51982"/>
      </dsp:txXfrm>
    </dsp:sp>
    <dsp:sp modelId="{F1903401-CDA9-4777-A04C-F19A89F110A0}">
      <dsp:nvSpPr>
        <dsp:cNvPr id="0" name=""/>
        <dsp:cNvSpPr/>
      </dsp:nvSpPr>
      <dsp:spPr>
        <a:xfrm>
          <a:off x="1879998" y="2263316"/>
          <a:ext cx="519062" cy="135114"/>
        </a:xfrm>
        <a:custGeom>
          <a:avLst/>
          <a:gdLst/>
          <a:ahLst/>
          <a:cxnLst/>
          <a:rect l="0" t="0" r="0" b="0"/>
          <a:pathLst>
            <a:path>
              <a:moveTo>
                <a:pt x="0" y="0"/>
              </a:moveTo>
              <a:lnTo>
                <a:pt x="259531" y="0"/>
              </a:lnTo>
              <a:lnTo>
                <a:pt x="259531" y="135114"/>
              </a:lnTo>
              <a:lnTo>
                <a:pt x="519062" y="1351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26120" y="2317464"/>
        <a:ext cx="26818" cy="26818"/>
      </dsp:txXfrm>
    </dsp:sp>
    <dsp:sp modelId="{25CF5DCC-0AE9-4D09-ABC1-8BE4D97FDFCB}">
      <dsp:nvSpPr>
        <dsp:cNvPr id="0" name=""/>
        <dsp:cNvSpPr/>
      </dsp:nvSpPr>
      <dsp:spPr>
        <a:xfrm>
          <a:off x="1879998" y="960341"/>
          <a:ext cx="543043" cy="1302974"/>
        </a:xfrm>
        <a:custGeom>
          <a:avLst/>
          <a:gdLst/>
          <a:ahLst/>
          <a:cxnLst/>
          <a:rect l="0" t="0" r="0" b="0"/>
          <a:pathLst>
            <a:path>
              <a:moveTo>
                <a:pt x="0" y="1302974"/>
              </a:moveTo>
              <a:lnTo>
                <a:pt x="271521" y="1302974"/>
              </a:lnTo>
              <a:lnTo>
                <a:pt x="271521" y="0"/>
              </a:lnTo>
              <a:lnTo>
                <a:pt x="54304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16230" y="1576538"/>
        <a:ext cx="70580" cy="70580"/>
      </dsp:txXfrm>
    </dsp:sp>
    <dsp:sp modelId="{D1C52863-34A6-4E04-9740-6E0567681A8F}">
      <dsp:nvSpPr>
        <dsp:cNvPr id="0" name=""/>
        <dsp:cNvSpPr/>
      </dsp:nvSpPr>
      <dsp:spPr>
        <a:xfrm rot="16200000">
          <a:off x="-725304" y="1535702"/>
          <a:ext cx="3755377" cy="1455227"/>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vert"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r-Latn-RS" sz="3000" kern="1200" dirty="0"/>
            <a:t>Na osnovu čega se donosi budžet?</a:t>
          </a:r>
          <a:endParaRPr lang="en-US" sz="3000" kern="1200" dirty="0"/>
        </a:p>
      </dsp:txBody>
      <dsp:txXfrm>
        <a:off x="-725304" y="1535702"/>
        <a:ext cx="3755377" cy="1455227"/>
      </dsp:txXfrm>
    </dsp:sp>
    <dsp:sp modelId="{AD67EDBF-32B4-495C-A262-4812FBE80932}">
      <dsp:nvSpPr>
        <dsp:cNvPr id="0" name=""/>
        <dsp:cNvSpPr/>
      </dsp:nvSpPr>
      <dsp:spPr>
        <a:xfrm>
          <a:off x="2423042" y="49912"/>
          <a:ext cx="4925648" cy="1820858"/>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t" anchorCtr="0">
          <a:noAutofit/>
        </a:bodyPr>
        <a:lstStyle/>
        <a:p>
          <a:pPr marL="0" lvl="0" indent="0" algn="l" defTabSz="622300">
            <a:lnSpc>
              <a:spcPct val="90000"/>
            </a:lnSpc>
            <a:spcBef>
              <a:spcPct val="0"/>
            </a:spcBef>
            <a:spcAft>
              <a:spcPct val="35000"/>
            </a:spcAft>
            <a:buNone/>
          </a:pPr>
          <a:r>
            <a:rPr lang="sr-Latn-RS" sz="1400" kern="1200" dirty="0"/>
            <a:t>Zakoni i propisi:</a:t>
          </a:r>
        </a:p>
        <a:p>
          <a:pPr marL="0" lvl="0" indent="0" algn="l" defTabSz="622300">
            <a:lnSpc>
              <a:spcPct val="90000"/>
            </a:lnSpc>
            <a:spcBef>
              <a:spcPct val="0"/>
            </a:spcBef>
            <a:spcAft>
              <a:spcPct val="35000"/>
            </a:spcAft>
            <a:buNone/>
          </a:pPr>
          <a:r>
            <a:rPr lang="sr-Latn-RS" sz="1400" kern="1200" dirty="0"/>
            <a:t>Zakon o finansiranju lokalne samouprave,</a:t>
          </a:r>
        </a:p>
        <a:p>
          <a:pPr marL="0" lvl="0" indent="0" algn="l" defTabSz="622300">
            <a:lnSpc>
              <a:spcPct val="90000"/>
            </a:lnSpc>
            <a:spcBef>
              <a:spcPct val="0"/>
            </a:spcBef>
            <a:spcAft>
              <a:spcPct val="35000"/>
            </a:spcAft>
            <a:buNone/>
          </a:pPr>
          <a:r>
            <a:rPr lang="sr-Latn-RS" sz="1400" kern="1200" dirty="0"/>
            <a:t>Zakon o budžetskom sistemu,</a:t>
          </a:r>
        </a:p>
        <a:p>
          <a:pPr marL="0" lvl="0" indent="0" algn="l" defTabSz="622300">
            <a:lnSpc>
              <a:spcPct val="90000"/>
            </a:lnSpc>
            <a:spcBef>
              <a:spcPct val="0"/>
            </a:spcBef>
            <a:spcAft>
              <a:spcPct val="35000"/>
            </a:spcAft>
            <a:buNone/>
          </a:pPr>
          <a:r>
            <a:rPr lang="sr-Latn-RS" sz="1400" kern="1200" dirty="0"/>
            <a:t>Zakon o lokalnoj samoupravi, </a:t>
          </a:r>
        </a:p>
        <a:p>
          <a:pPr marL="0" lvl="0" indent="0" algn="l" defTabSz="622300">
            <a:lnSpc>
              <a:spcPct val="90000"/>
            </a:lnSpc>
            <a:spcBef>
              <a:spcPct val="0"/>
            </a:spcBef>
            <a:spcAft>
              <a:spcPct val="35000"/>
            </a:spcAft>
            <a:buNone/>
          </a:pPr>
          <a:r>
            <a:rPr lang="sr-Latn-RS" sz="1400" kern="1200" dirty="0"/>
            <a:t>Uputstvo Ministarstva finansija za pripremu odluke o budžetu za 2026. godinu i dr.</a:t>
          </a:r>
        </a:p>
        <a:p>
          <a:pPr marL="0" lvl="0" indent="0" algn="l" defTabSz="622300">
            <a:lnSpc>
              <a:spcPct val="90000"/>
            </a:lnSpc>
            <a:spcBef>
              <a:spcPct val="0"/>
            </a:spcBef>
            <a:spcAft>
              <a:spcPct val="35000"/>
            </a:spcAft>
            <a:buNone/>
          </a:pPr>
          <a:r>
            <a:rPr lang="sr-Latn-RS" sz="1400" kern="1200" dirty="0"/>
            <a:t>Svi posebni propisi kojima su utvrđene nadležnosti JLS</a:t>
          </a:r>
          <a:endParaRPr lang="sr-Cyrl-RS" sz="1400" kern="1200" dirty="0">
            <a:solidFill>
              <a:schemeClr val="tx1"/>
            </a:solidFill>
          </a:endParaRPr>
        </a:p>
      </dsp:txBody>
      <dsp:txXfrm>
        <a:off x="2423042" y="49912"/>
        <a:ext cx="4925648" cy="1820858"/>
      </dsp:txXfrm>
    </dsp:sp>
    <dsp:sp modelId="{A288E7CD-845A-4B30-8D9E-0FCFF4059FF8}">
      <dsp:nvSpPr>
        <dsp:cNvPr id="0" name=""/>
        <dsp:cNvSpPr/>
      </dsp:nvSpPr>
      <dsp:spPr>
        <a:xfrm>
          <a:off x="2399061" y="2021069"/>
          <a:ext cx="4887730" cy="754722"/>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Strateški dokumenti:</a:t>
          </a:r>
        </a:p>
        <a:p>
          <a:pPr marL="0" lvl="0" indent="0" algn="l" defTabSz="622300">
            <a:lnSpc>
              <a:spcPct val="90000"/>
            </a:lnSpc>
            <a:spcBef>
              <a:spcPct val="0"/>
            </a:spcBef>
            <a:spcAft>
              <a:spcPct val="35000"/>
            </a:spcAft>
            <a:buNone/>
          </a:pPr>
          <a:r>
            <a:rPr lang="sr-Latn-RS" sz="1400" kern="1200" dirty="0"/>
            <a:t>Strategija i Plan razvoja opštine </a:t>
          </a:r>
        </a:p>
        <a:p>
          <a:pPr marL="0" lvl="0" indent="0" algn="l" defTabSz="622300">
            <a:lnSpc>
              <a:spcPct val="90000"/>
            </a:lnSpc>
            <a:spcBef>
              <a:spcPct val="0"/>
            </a:spcBef>
            <a:spcAft>
              <a:spcPct val="35000"/>
            </a:spcAft>
            <a:buNone/>
          </a:pPr>
          <a:r>
            <a:rPr lang="sr-Latn-RS" sz="1400" kern="1200" dirty="0"/>
            <a:t>Akcioni planovi za pojedine oblasti; </a:t>
          </a:r>
        </a:p>
      </dsp:txBody>
      <dsp:txXfrm>
        <a:off x="2399061" y="2021069"/>
        <a:ext cx="4887730" cy="754722"/>
      </dsp:txXfrm>
    </dsp:sp>
    <dsp:sp modelId="{573F9BF2-AC82-43FC-A361-118085DB3D65}">
      <dsp:nvSpPr>
        <dsp:cNvPr id="0" name=""/>
        <dsp:cNvSpPr/>
      </dsp:nvSpPr>
      <dsp:spPr>
        <a:xfrm>
          <a:off x="2399061" y="2973605"/>
          <a:ext cx="4895853" cy="381004"/>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Potrebe budžetskih korisnika</a:t>
          </a:r>
          <a:endParaRPr lang="en-US" sz="1400" kern="1200" dirty="0"/>
        </a:p>
      </dsp:txBody>
      <dsp:txXfrm>
        <a:off x="2399061" y="2973605"/>
        <a:ext cx="4895853" cy="381004"/>
      </dsp:txXfrm>
    </dsp:sp>
    <dsp:sp modelId="{B2DE3A8A-BA09-499F-9C72-0630724E4538}">
      <dsp:nvSpPr>
        <dsp:cNvPr id="0" name=""/>
        <dsp:cNvSpPr/>
      </dsp:nvSpPr>
      <dsp:spPr>
        <a:xfrm>
          <a:off x="2399061" y="3552423"/>
          <a:ext cx="4896736" cy="380245"/>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Započeti projekti iz ranijih godina</a:t>
          </a:r>
        </a:p>
      </dsp:txBody>
      <dsp:txXfrm>
        <a:off x="2399061" y="3552423"/>
        <a:ext cx="4896736" cy="380245"/>
      </dsp:txXfrm>
    </dsp:sp>
    <dsp:sp modelId="{94F14A6F-3CD0-4A17-88D3-6F4D0EB2D4E6}">
      <dsp:nvSpPr>
        <dsp:cNvPr id="0" name=""/>
        <dsp:cNvSpPr/>
      </dsp:nvSpPr>
      <dsp:spPr>
        <a:xfrm>
          <a:off x="2399061" y="4130482"/>
          <a:ext cx="4921313" cy="393751"/>
        </a:xfrm>
        <a:prstGeom prst="rect">
          <a:avLst/>
        </a:prstGeom>
        <a:gradFill rotWithShape="0">
          <a:gsLst>
            <a:gs pos="0">
              <a:schemeClr val="accent1">
                <a:hueOff val="0"/>
                <a:satOff val="0"/>
                <a:lumOff val="0"/>
                <a:alphaOff val="0"/>
                <a:tint val="35000"/>
                <a:satMod val="260000"/>
              </a:schemeClr>
            </a:gs>
            <a:gs pos="30000">
              <a:schemeClr val="accent1">
                <a:hueOff val="0"/>
                <a:satOff val="0"/>
                <a:lumOff val="0"/>
                <a:alphaOff val="0"/>
                <a:tint val="38000"/>
                <a:satMod val="260000"/>
              </a:schemeClr>
            </a:gs>
            <a:gs pos="75000">
              <a:schemeClr val="accent1">
                <a:hueOff val="0"/>
                <a:satOff val="0"/>
                <a:lumOff val="0"/>
                <a:alphaOff val="0"/>
                <a:tint val="55000"/>
                <a:satMod val="255000"/>
              </a:schemeClr>
            </a:gs>
            <a:gs pos="100000">
              <a:schemeClr val="accent1">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sr-Latn-RS" sz="1400" kern="1200" dirty="0"/>
            <a:t>Ostvarenje prošlogodišnjeg budžeta</a:t>
          </a:r>
          <a:endParaRPr lang="en-US" sz="1400" kern="1200" dirty="0"/>
        </a:p>
      </dsp:txBody>
      <dsp:txXfrm>
        <a:off x="2399061" y="4130482"/>
        <a:ext cx="4921313" cy="3937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E659A-663E-485D-BF89-FD74BE74A5C4}">
      <dsp:nvSpPr>
        <dsp:cNvPr id="0" name=""/>
        <dsp:cNvSpPr/>
      </dsp:nvSpPr>
      <dsp:spPr>
        <a:xfrm>
          <a:off x="2874" y="294484"/>
          <a:ext cx="1271712" cy="116378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sr-Latn-RS" sz="800" kern="1200" dirty="0"/>
            <a:t>Sredstva iz budžeta opštine</a:t>
          </a:r>
          <a:endParaRPr lang="x-none" sz="800" kern="1200" dirty="0"/>
        </a:p>
        <a:p>
          <a:pPr marL="0" lvl="0" indent="0" algn="ctr" defTabSz="355600">
            <a:lnSpc>
              <a:spcPct val="90000"/>
            </a:lnSpc>
            <a:spcBef>
              <a:spcPct val="0"/>
            </a:spcBef>
            <a:spcAft>
              <a:spcPct val="35000"/>
            </a:spcAft>
            <a:buNone/>
          </a:pPr>
          <a:r>
            <a:rPr lang="en-US" sz="1000" b="1" kern="1200" dirty="0"/>
            <a:t>1.071.851.576</a:t>
          </a:r>
          <a:endParaRPr lang="en-US" sz="1000" kern="1200" dirty="0">
            <a:solidFill>
              <a:schemeClr val="bg1"/>
            </a:solidFill>
          </a:endParaRPr>
        </a:p>
      </dsp:txBody>
      <dsp:txXfrm>
        <a:off x="189112" y="464916"/>
        <a:ext cx="899236" cy="822918"/>
      </dsp:txXfrm>
    </dsp:sp>
    <dsp:sp modelId="{98F3E7AB-6934-48FA-B82F-FBEAF1B2375D}">
      <dsp:nvSpPr>
        <dsp:cNvPr id="0" name=""/>
        <dsp:cNvSpPr/>
      </dsp:nvSpPr>
      <dsp:spPr>
        <a:xfrm>
          <a:off x="1348438" y="612621"/>
          <a:ext cx="527508" cy="527508"/>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18359" y="814340"/>
        <a:ext cx="387666" cy="124070"/>
      </dsp:txXfrm>
    </dsp:sp>
    <dsp:sp modelId="{8CFB3707-3384-4032-94E1-FB13B882A8C3}">
      <dsp:nvSpPr>
        <dsp:cNvPr id="0" name=""/>
        <dsp:cNvSpPr/>
      </dsp:nvSpPr>
      <dsp:spPr>
        <a:xfrm>
          <a:off x="1949797" y="224257"/>
          <a:ext cx="1446927" cy="1304236"/>
        </a:xfrm>
        <a:prstGeom prst="ellipse">
          <a:avLst/>
        </a:prstGeom>
        <a:solidFill>
          <a:schemeClr val="accent4">
            <a:hueOff val="3470782"/>
            <a:satOff val="-19734"/>
            <a:lumOff val="63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Sredstva iz sopstvenih izvora</a:t>
          </a:r>
          <a:endParaRPr lang="en-US" sz="1000" kern="1200" dirty="0">
            <a:solidFill>
              <a:schemeClr val="bg1"/>
            </a:solidFill>
          </a:endParaRPr>
        </a:p>
        <a:p>
          <a:pPr marL="0" lvl="0" indent="0" algn="ctr" defTabSz="444500">
            <a:lnSpc>
              <a:spcPct val="90000"/>
            </a:lnSpc>
            <a:spcBef>
              <a:spcPct val="0"/>
            </a:spcBef>
            <a:spcAft>
              <a:spcPct val="35000"/>
            </a:spcAft>
            <a:buNone/>
          </a:pPr>
          <a:r>
            <a:rPr lang="en-US" sz="1000" b="1" kern="1200" dirty="0"/>
            <a:t>7.000.000,00</a:t>
          </a:r>
          <a:endParaRPr lang="en-US" sz="1000" kern="1200" dirty="0">
            <a:solidFill>
              <a:schemeClr val="bg1"/>
            </a:solidFill>
          </a:endParaRPr>
        </a:p>
      </dsp:txBody>
      <dsp:txXfrm>
        <a:off x="2161695" y="415258"/>
        <a:ext cx="1023131" cy="922234"/>
      </dsp:txXfrm>
    </dsp:sp>
    <dsp:sp modelId="{52C11650-235F-49C7-9E92-A3E679560156}">
      <dsp:nvSpPr>
        <dsp:cNvPr id="0" name=""/>
        <dsp:cNvSpPr/>
      </dsp:nvSpPr>
      <dsp:spPr>
        <a:xfrm>
          <a:off x="3470575" y="612621"/>
          <a:ext cx="527508" cy="527508"/>
        </a:xfrm>
        <a:prstGeom prst="mathPlus">
          <a:avLst/>
        </a:prstGeom>
        <a:solidFill>
          <a:schemeClr val="accent4">
            <a:hueOff val="5206173"/>
            <a:satOff val="-29601"/>
            <a:lumOff val="951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x-none" sz="800" kern="1200"/>
        </a:p>
      </dsp:txBody>
      <dsp:txXfrm>
        <a:off x="3540496" y="814340"/>
        <a:ext cx="387666" cy="124070"/>
      </dsp:txXfrm>
    </dsp:sp>
    <dsp:sp modelId="{0B1D3342-4CEF-4559-A1BF-270D43F0B7E6}">
      <dsp:nvSpPr>
        <dsp:cNvPr id="0" name=""/>
        <dsp:cNvSpPr/>
      </dsp:nvSpPr>
      <dsp:spPr>
        <a:xfrm>
          <a:off x="4071934" y="338785"/>
          <a:ext cx="1321553" cy="1075179"/>
        </a:xfrm>
        <a:prstGeom prst="ellipse">
          <a:avLst/>
        </a:prstGeom>
        <a:solidFill>
          <a:schemeClr val="accent4">
            <a:hueOff val="6941564"/>
            <a:satOff val="-39468"/>
            <a:lumOff val="1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Sredstva iz ostalih izvora</a:t>
          </a:r>
        </a:p>
        <a:p>
          <a:pPr marL="0" lvl="0" indent="0" algn="ctr" defTabSz="444500">
            <a:lnSpc>
              <a:spcPct val="90000"/>
            </a:lnSpc>
            <a:spcBef>
              <a:spcPct val="0"/>
            </a:spcBef>
            <a:spcAft>
              <a:spcPct val="35000"/>
            </a:spcAft>
            <a:buNone/>
          </a:pPr>
          <a:r>
            <a:rPr lang="en-US" sz="1000" b="1" kern="1200" dirty="0"/>
            <a:t>113.479.063,00</a:t>
          </a:r>
          <a:endParaRPr lang="en-US" sz="1000" kern="1200" dirty="0">
            <a:solidFill>
              <a:schemeClr val="bg1"/>
            </a:solidFill>
          </a:endParaRPr>
        </a:p>
      </dsp:txBody>
      <dsp:txXfrm>
        <a:off x="4265471" y="496241"/>
        <a:ext cx="934479" cy="760267"/>
      </dsp:txXfrm>
    </dsp:sp>
    <dsp:sp modelId="{920A2033-52E4-4B7A-89D9-2E64FB062698}">
      <dsp:nvSpPr>
        <dsp:cNvPr id="0" name=""/>
        <dsp:cNvSpPr/>
      </dsp:nvSpPr>
      <dsp:spPr>
        <a:xfrm>
          <a:off x="5467339" y="612621"/>
          <a:ext cx="527508" cy="527508"/>
        </a:xfrm>
        <a:prstGeom prst="mathEqual">
          <a:avLst/>
        </a:prstGeom>
        <a:solidFill>
          <a:schemeClr val="accent4">
            <a:hueOff val="10412346"/>
            <a:satOff val="-59202"/>
            <a:lumOff val="19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537260" y="721288"/>
        <a:ext cx="387666" cy="310174"/>
      </dsp:txXfrm>
    </dsp:sp>
    <dsp:sp modelId="{6C1FFF0F-B1A4-4C41-B9D3-30452A0DFA4B}">
      <dsp:nvSpPr>
        <dsp:cNvPr id="0" name=""/>
        <dsp:cNvSpPr/>
      </dsp:nvSpPr>
      <dsp:spPr>
        <a:xfrm>
          <a:off x="6068698" y="491576"/>
          <a:ext cx="1633283" cy="769597"/>
        </a:xfrm>
        <a:prstGeom prst="ellipse">
          <a:avLst/>
        </a:prstGeom>
        <a:solidFill>
          <a:schemeClr val="accent4">
            <a:hueOff val="10412346"/>
            <a:satOff val="-59202"/>
            <a:lumOff val="1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Ukupan budžet opštine</a:t>
          </a:r>
          <a:endParaRPr lang="x-none" sz="1100" kern="1200" dirty="0">
            <a:solidFill>
              <a:schemeClr val="bg1"/>
            </a:solidFill>
          </a:endParaRPr>
        </a:p>
        <a:p>
          <a:pPr marL="0" lvl="0" indent="0" algn="ctr" defTabSz="488950">
            <a:lnSpc>
              <a:spcPct val="90000"/>
            </a:lnSpc>
            <a:spcBef>
              <a:spcPct val="0"/>
            </a:spcBef>
            <a:spcAft>
              <a:spcPct val="35000"/>
            </a:spcAft>
            <a:buNone/>
          </a:pPr>
          <a:r>
            <a:rPr lang="en-US" sz="1200" b="1" kern="1200" dirty="0"/>
            <a:t>1.192.330.639,00</a:t>
          </a:r>
          <a:endParaRPr lang="en-US" sz="1200" kern="1200" dirty="0">
            <a:solidFill>
              <a:schemeClr val="bg1"/>
            </a:solidFill>
          </a:endParaRPr>
        </a:p>
      </dsp:txBody>
      <dsp:txXfrm>
        <a:off x="6307887" y="604281"/>
        <a:ext cx="1154905" cy="544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0" y="343092"/>
          <a:ext cx="1866900" cy="26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l" defTabSz="622300">
            <a:lnSpc>
              <a:spcPct val="90000"/>
            </a:lnSpc>
            <a:spcBef>
              <a:spcPct val="0"/>
            </a:spcBef>
            <a:spcAft>
              <a:spcPct val="35000"/>
            </a:spcAft>
            <a:buNone/>
          </a:pPr>
          <a:r>
            <a:rPr lang="sr-Latn-RS" sz="1400" b="1" kern="1200" dirty="0"/>
            <a:t>Poreski prihodi</a:t>
          </a:r>
        </a:p>
      </dsp:txBody>
      <dsp:txXfrm>
        <a:off x="0" y="343092"/>
        <a:ext cx="1866900" cy="267300"/>
      </dsp:txXfrm>
    </dsp:sp>
    <dsp:sp modelId="{02385D1D-92EB-445D-B736-940004751C79}">
      <dsp:nvSpPr>
        <dsp:cNvPr id="0" name=""/>
        <dsp:cNvSpPr/>
      </dsp:nvSpPr>
      <dsp:spPr>
        <a:xfrm>
          <a:off x="1866899" y="125911"/>
          <a:ext cx="373380" cy="701662"/>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389631" y="125911"/>
          <a:ext cx="5077968" cy="70166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latin typeface="Calibri" panose="020F0502020204030204" pitchFamily="34" charset="0"/>
            </a:rPr>
            <a:t>Vrsta javnih prihoda koji se prikupljaju obaveznim plaćanjima poreskih obveznika bez obaveze izvršenja specijalne usluge zauzvrat</a:t>
          </a:r>
        </a:p>
      </dsp:txBody>
      <dsp:txXfrm>
        <a:off x="2389631" y="125911"/>
        <a:ext cx="5077968" cy="701662"/>
      </dsp:txXfrm>
    </dsp:sp>
    <dsp:sp modelId="{F40D94EA-52E0-4740-A924-EAF350BDF213}">
      <dsp:nvSpPr>
        <dsp:cNvPr id="0" name=""/>
        <dsp:cNvSpPr/>
      </dsp:nvSpPr>
      <dsp:spPr>
        <a:xfrm>
          <a:off x="0" y="1481585"/>
          <a:ext cx="1866900" cy="21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sr-Latn-RS" sz="1100" b="1" kern="1200" dirty="0"/>
            <a:t>Donacije i transferi</a:t>
          </a:r>
        </a:p>
      </dsp:txBody>
      <dsp:txXfrm>
        <a:off x="0" y="1481585"/>
        <a:ext cx="1866900" cy="211612"/>
      </dsp:txXfrm>
    </dsp:sp>
    <dsp:sp modelId="{0E930D30-96BC-4D43-B65A-EE88C46DBE48}">
      <dsp:nvSpPr>
        <dsp:cNvPr id="0" name=""/>
        <dsp:cNvSpPr/>
      </dsp:nvSpPr>
      <dsp:spPr>
        <a:xfrm>
          <a:off x="1866899" y="859973"/>
          <a:ext cx="373380" cy="145483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389631" y="859973"/>
          <a:ext cx="5077968" cy="145483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i="0" kern="1200" dirty="0"/>
            <a:t>Donacije se dobijaju od domaćih i međunarodnih donatora i organizacija za različite projekte. Transferi podrazumevaju prenos sredstava od nivoa Republike Srbije opštinskom nivou vlasti. Mogu biti namenski (za tačno utvrđene namene) ili nenamenski (nije im unapred utvrđena namena te se mogu u skladu sa zakonom koristiti za bilo koje svrhe) .</a:t>
          </a:r>
        </a:p>
      </dsp:txBody>
      <dsp:txXfrm>
        <a:off x="2389631" y="859973"/>
        <a:ext cx="5077968" cy="1454835"/>
      </dsp:txXfrm>
    </dsp:sp>
    <dsp:sp modelId="{CCB8139E-CA19-491D-9FCD-6BF28923C725}">
      <dsp:nvSpPr>
        <dsp:cNvPr id="0" name=""/>
        <dsp:cNvSpPr/>
      </dsp:nvSpPr>
      <dsp:spPr>
        <a:xfrm>
          <a:off x="0" y="2591886"/>
          <a:ext cx="1866900" cy="211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27940" rIns="78232" bIns="27940" numCol="1" spcCol="1270" anchor="ctr" anchorCtr="0">
          <a:noAutofit/>
        </a:bodyPr>
        <a:lstStyle/>
        <a:p>
          <a:pPr marL="0" lvl="0" indent="0" algn="l" defTabSz="488950">
            <a:lnSpc>
              <a:spcPct val="90000"/>
            </a:lnSpc>
            <a:spcBef>
              <a:spcPct val="0"/>
            </a:spcBef>
            <a:spcAft>
              <a:spcPct val="35000"/>
            </a:spcAft>
            <a:buNone/>
          </a:pPr>
          <a:r>
            <a:rPr lang="sr-Latn-RS" sz="1100" b="1" kern="1200" dirty="0" err="1"/>
            <a:t>Neporeski</a:t>
          </a:r>
          <a:r>
            <a:rPr lang="sr-Latn-RS" sz="1100" b="1" kern="1200" dirty="0"/>
            <a:t> prihodi</a:t>
          </a:r>
        </a:p>
      </dsp:txBody>
      <dsp:txXfrm>
        <a:off x="0" y="2591886"/>
        <a:ext cx="1866900" cy="211612"/>
      </dsp:txXfrm>
    </dsp:sp>
    <dsp:sp modelId="{14D1633C-A097-4A5A-8269-B04E98857E56}">
      <dsp:nvSpPr>
        <dsp:cNvPr id="0" name=""/>
        <dsp:cNvSpPr/>
      </dsp:nvSpPr>
      <dsp:spPr>
        <a:xfrm>
          <a:off x="1866899" y="2347209"/>
          <a:ext cx="373380" cy="70096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389631" y="2347209"/>
          <a:ext cx="5077968" cy="700966"/>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latin typeface="Calibri" panose="020F0502020204030204" pitchFamily="34" charset="0"/>
            </a:rPr>
            <a:t>Vrsta javnih prihoda koji se naplaćuju za korišćenje javnih dobara (naknade), pružanje javnih usluga (takse) ili zbog kršenja ugovornih ili zakonskih odredbi (kazne i penali)</a:t>
          </a:r>
        </a:p>
      </dsp:txBody>
      <dsp:txXfrm>
        <a:off x="2389631" y="2347209"/>
        <a:ext cx="5077968" cy="700966"/>
      </dsp:txXfrm>
    </dsp:sp>
    <dsp:sp modelId="{9312B733-3AEB-49F6-8245-08553BA2949B}">
      <dsp:nvSpPr>
        <dsp:cNvPr id="0" name=""/>
        <dsp:cNvSpPr/>
      </dsp:nvSpPr>
      <dsp:spPr>
        <a:xfrm>
          <a:off x="0" y="3162714"/>
          <a:ext cx="1866900" cy="328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25400" rIns="71120" bIns="25400" numCol="1" spcCol="1270" anchor="ctr" anchorCtr="0">
          <a:noAutofit/>
        </a:bodyPr>
        <a:lstStyle/>
        <a:p>
          <a:pPr marL="0" lvl="0" indent="0" algn="l" defTabSz="444500">
            <a:lnSpc>
              <a:spcPct val="90000"/>
            </a:lnSpc>
            <a:spcBef>
              <a:spcPct val="0"/>
            </a:spcBef>
            <a:spcAft>
              <a:spcPct val="35000"/>
            </a:spcAft>
            <a:buNone/>
          </a:pPr>
          <a:r>
            <a:rPr lang="sr-Latn-RS" sz="1000" b="1" kern="1200" dirty="0"/>
            <a:t>Primanja od prodaje </a:t>
          </a:r>
          <a:r>
            <a:rPr lang="sr-Latn-RS" sz="1000" b="1" kern="1200" dirty="0" err="1"/>
            <a:t>nefinansijske</a:t>
          </a:r>
          <a:r>
            <a:rPr lang="sr-Latn-RS" sz="1000" b="1" kern="1200" dirty="0"/>
            <a:t> imovine</a:t>
          </a:r>
        </a:p>
      </dsp:txBody>
      <dsp:txXfrm>
        <a:off x="0" y="3162714"/>
        <a:ext cx="1866900" cy="328556"/>
      </dsp:txXfrm>
    </dsp:sp>
    <dsp:sp modelId="{435AB433-2559-485A-A03D-C32F36288071}">
      <dsp:nvSpPr>
        <dsp:cNvPr id="0" name=""/>
        <dsp:cNvSpPr/>
      </dsp:nvSpPr>
      <dsp:spPr>
        <a:xfrm>
          <a:off x="1866899" y="3080575"/>
          <a:ext cx="373380" cy="49283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389631" y="3080575"/>
          <a:ext cx="5077968" cy="492834"/>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kern="1200" dirty="0">
              <a:solidFill>
                <a:schemeClr val="accent1">
                  <a:lumMod val="40000"/>
                  <a:lumOff val="60000"/>
                </a:schemeClr>
              </a:solidFill>
            </a:rPr>
            <a:t>Ova primanja se ostvaruju prodajom nepokretnosti i pokretnih stvari u vlasništvu grada.</a:t>
          </a:r>
          <a:endParaRPr lang="en-US" sz="1400" kern="1200" dirty="0">
            <a:solidFill>
              <a:schemeClr val="accent1">
                <a:lumMod val="40000"/>
                <a:lumOff val="60000"/>
              </a:schemeClr>
            </a:solidFill>
          </a:endParaRPr>
        </a:p>
      </dsp:txBody>
      <dsp:txXfrm>
        <a:off x="2389631" y="3080575"/>
        <a:ext cx="5077968" cy="492834"/>
      </dsp:txXfrm>
    </dsp:sp>
    <dsp:sp modelId="{EFAACCF6-3A6A-4536-89B0-F0A7C44F6BE1}">
      <dsp:nvSpPr>
        <dsp:cNvPr id="0" name=""/>
        <dsp:cNvSpPr/>
      </dsp:nvSpPr>
      <dsp:spPr>
        <a:xfrm>
          <a:off x="0" y="3688143"/>
          <a:ext cx="1865076" cy="9052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22860" rIns="64008" bIns="22860" numCol="1" spcCol="1270" anchor="ctr" anchorCtr="0">
          <a:noAutofit/>
        </a:bodyPr>
        <a:lstStyle/>
        <a:p>
          <a:pPr marL="0" lvl="0" indent="0" algn="l" defTabSz="400050">
            <a:lnSpc>
              <a:spcPct val="90000"/>
            </a:lnSpc>
            <a:spcBef>
              <a:spcPct val="0"/>
            </a:spcBef>
            <a:spcAft>
              <a:spcPct val="35000"/>
            </a:spcAft>
            <a:buNone/>
          </a:pPr>
          <a:r>
            <a:rPr lang="sr-Latn-RS" sz="900" b="1" kern="1200" dirty="0"/>
            <a:t>Primanja od zaduživanja i  prodaje finansijske imovine</a:t>
          </a:r>
        </a:p>
      </dsp:txBody>
      <dsp:txXfrm>
        <a:off x="0" y="3688143"/>
        <a:ext cx="1865076" cy="905229"/>
      </dsp:txXfrm>
    </dsp:sp>
    <dsp:sp modelId="{6497CA82-45EE-4BD1-AEB4-CC3961FBFB74}">
      <dsp:nvSpPr>
        <dsp:cNvPr id="0" name=""/>
        <dsp:cNvSpPr/>
      </dsp:nvSpPr>
      <dsp:spPr>
        <a:xfrm>
          <a:off x="1865076" y="3605810"/>
          <a:ext cx="373015" cy="106989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387298" y="3605810"/>
          <a:ext cx="5073009" cy="106989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i="0" kern="1200" dirty="0"/>
            <a:t>Primanja od zaduživanja predstavljaju prilive po osnovu primanja od zaduživanja kod poslovnih banaka u zemlji u korist nivoa gradova. Primanja od prodaje finansijske imovine  predstavljaju prilive po osnovu prodaje domaćih akcija i ostalog kapitala u korist nivoa gradova</a:t>
          </a:r>
          <a:endParaRPr lang="en-US" sz="1400" kern="1200" dirty="0"/>
        </a:p>
      </dsp:txBody>
      <dsp:txXfrm>
        <a:off x="2387298" y="3605810"/>
        <a:ext cx="5073009" cy="1069896"/>
      </dsp:txXfrm>
    </dsp:sp>
    <dsp:sp modelId="{939B76D1-BB33-4E50-9ECD-839FB5787B95}">
      <dsp:nvSpPr>
        <dsp:cNvPr id="0" name=""/>
        <dsp:cNvSpPr/>
      </dsp:nvSpPr>
      <dsp:spPr>
        <a:xfrm>
          <a:off x="0" y="4793899"/>
          <a:ext cx="1866900" cy="322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22860" rIns="64008" bIns="22860" numCol="1" spcCol="1270" anchor="ctr" anchorCtr="0">
          <a:noAutofit/>
        </a:bodyPr>
        <a:lstStyle/>
        <a:p>
          <a:pPr marL="0" lvl="0" indent="0" algn="l" defTabSz="400050">
            <a:lnSpc>
              <a:spcPct val="90000"/>
            </a:lnSpc>
            <a:spcBef>
              <a:spcPct val="0"/>
            </a:spcBef>
            <a:spcAft>
              <a:spcPct val="35000"/>
            </a:spcAft>
            <a:buNone/>
          </a:pPr>
          <a:r>
            <a:rPr lang="sr-Latn-RS" sz="900" b="1" kern="1200" dirty="0"/>
            <a:t>Preneta sredstva </a:t>
          </a:r>
          <a:r>
            <a:rPr lang="sr-Latn-RS" sz="1100" b="1" kern="1200" dirty="0"/>
            <a:t>iz</a:t>
          </a:r>
          <a:r>
            <a:rPr lang="sr-Latn-RS" sz="900" b="1" kern="1200" dirty="0"/>
            <a:t> ranijih godina</a:t>
          </a:r>
        </a:p>
      </dsp:txBody>
      <dsp:txXfrm>
        <a:off x="0" y="4793899"/>
        <a:ext cx="1866900" cy="322987"/>
      </dsp:txXfrm>
    </dsp:sp>
    <dsp:sp modelId="{7845F59F-6101-48DE-ABCC-EC5351843F5B}">
      <dsp:nvSpPr>
        <dsp:cNvPr id="0" name=""/>
        <dsp:cNvSpPr/>
      </dsp:nvSpPr>
      <dsp:spPr>
        <a:xfrm>
          <a:off x="1866899" y="4708106"/>
          <a:ext cx="373380" cy="494574"/>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389631" y="4708106"/>
          <a:ext cx="5077968" cy="494574"/>
        </a:xfrm>
        <a:prstGeom prst="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altLang="en-US" sz="1400" kern="1200" dirty="0"/>
            <a:t> Predstavljaju višak prihoda budžeta grada koji nisu potrošeni u prethodnoj  budžetskoj godini</a:t>
          </a:r>
        </a:p>
      </dsp:txBody>
      <dsp:txXfrm>
        <a:off x="2389631" y="4708106"/>
        <a:ext cx="5077968" cy="494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C9C78-4E8A-498B-ACC1-DC2EFA6E3D36}">
      <dsp:nvSpPr>
        <dsp:cNvPr id="0" name=""/>
        <dsp:cNvSpPr/>
      </dsp:nvSpPr>
      <dsp:spPr>
        <a:xfrm>
          <a:off x="2363213" y="1224471"/>
          <a:ext cx="3050436" cy="3050436"/>
        </a:xfrm>
        <a:prstGeom prst="ellipse">
          <a:avLst/>
        </a:prstGeom>
        <a:gradFill rotWithShape="0">
          <a:gsLst>
            <a:gs pos="0">
              <a:schemeClr val="accent4">
                <a:shade val="80000"/>
                <a:alpha val="50000"/>
                <a:hueOff val="0"/>
                <a:satOff val="0"/>
                <a:lumOff val="0"/>
                <a:alphaOff val="0"/>
                <a:shade val="63000"/>
                <a:satMod val="165000"/>
              </a:schemeClr>
            </a:gs>
            <a:gs pos="30000">
              <a:schemeClr val="accent4">
                <a:shade val="80000"/>
                <a:alpha val="50000"/>
                <a:hueOff val="0"/>
                <a:satOff val="0"/>
                <a:lumOff val="0"/>
                <a:alphaOff val="0"/>
                <a:shade val="58000"/>
                <a:satMod val="165000"/>
              </a:schemeClr>
            </a:gs>
            <a:gs pos="75000">
              <a:schemeClr val="accent4">
                <a:shade val="80000"/>
                <a:alpha val="50000"/>
                <a:hueOff val="0"/>
                <a:satOff val="0"/>
                <a:lumOff val="0"/>
                <a:alphaOff val="0"/>
                <a:shade val="30000"/>
                <a:satMod val="175000"/>
              </a:schemeClr>
            </a:gs>
            <a:gs pos="100000">
              <a:schemeClr val="accent4">
                <a:shade val="80000"/>
                <a:alpha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r-Latn-RS" sz="1500" kern="1200" dirty="0"/>
            <a:t>Ukupni budžetski prihodi i primanja </a:t>
          </a:r>
          <a:r>
            <a:rPr lang="en-US" sz="1500" b="1" kern="1200" dirty="0"/>
            <a:t>1.192.330.639,00</a:t>
          </a:r>
          <a:r>
            <a:rPr lang="sr-Latn-RS" sz="1500" kern="1200" dirty="0"/>
            <a:t>dinara</a:t>
          </a:r>
          <a:endParaRPr lang="en-US" sz="1500" kern="1200" dirty="0"/>
        </a:p>
      </dsp:txBody>
      <dsp:txXfrm>
        <a:off x="2809939" y="1671197"/>
        <a:ext cx="2156984" cy="2156984"/>
      </dsp:txXfrm>
    </dsp:sp>
    <dsp:sp modelId="{63432802-399F-407F-AC10-7219543A0326}">
      <dsp:nvSpPr>
        <dsp:cNvPr id="0" name=""/>
        <dsp:cNvSpPr/>
      </dsp:nvSpPr>
      <dsp:spPr>
        <a:xfrm>
          <a:off x="3125822" y="544"/>
          <a:ext cx="1525218" cy="1525218"/>
        </a:xfrm>
        <a:prstGeom prst="ellipse">
          <a:avLst/>
        </a:prstGeom>
        <a:gradFill rotWithShape="0">
          <a:gsLst>
            <a:gs pos="0">
              <a:schemeClr val="accent4">
                <a:shade val="80000"/>
                <a:alpha val="50000"/>
                <a:hueOff val="-1"/>
                <a:satOff val="2916"/>
                <a:lumOff val="923"/>
                <a:alphaOff val="5000"/>
                <a:shade val="63000"/>
                <a:satMod val="165000"/>
              </a:schemeClr>
            </a:gs>
            <a:gs pos="30000">
              <a:schemeClr val="accent4">
                <a:shade val="80000"/>
                <a:alpha val="50000"/>
                <a:hueOff val="-1"/>
                <a:satOff val="2916"/>
                <a:lumOff val="923"/>
                <a:alphaOff val="5000"/>
                <a:shade val="58000"/>
                <a:satMod val="165000"/>
              </a:schemeClr>
            </a:gs>
            <a:gs pos="75000">
              <a:schemeClr val="accent4">
                <a:shade val="80000"/>
                <a:alpha val="50000"/>
                <a:hueOff val="-1"/>
                <a:satOff val="2916"/>
                <a:lumOff val="923"/>
                <a:alphaOff val="5000"/>
                <a:shade val="30000"/>
                <a:satMod val="175000"/>
              </a:schemeClr>
            </a:gs>
            <a:gs pos="100000">
              <a:schemeClr val="accent4">
                <a:shade val="80000"/>
                <a:alpha val="50000"/>
                <a:hueOff val="-1"/>
                <a:satOff val="2916"/>
                <a:lumOff val="923"/>
                <a:alphaOff val="5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Prihodi od  poreza  </a:t>
          </a:r>
          <a:r>
            <a:rPr lang="en-US" sz="1100" kern="1200" dirty="0"/>
            <a:t>549.050.000,00</a:t>
          </a:r>
          <a:r>
            <a:rPr lang="sr-Latn-RS" sz="1100" kern="1200" dirty="0"/>
            <a:t> dinara</a:t>
          </a:r>
        </a:p>
      </dsp:txBody>
      <dsp:txXfrm>
        <a:off x="3349185" y="223907"/>
        <a:ext cx="1078492" cy="1078492"/>
      </dsp:txXfrm>
    </dsp:sp>
    <dsp:sp modelId="{449BFEB2-6844-4A2C-8DC2-780280CBA079}">
      <dsp:nvSpPr>
        <dsp:cNvPr id="0" name=""/>
        <dsp:cNvSpPr/>
      </dsp:nvSpPr>
      <dsp:spPr>
        <a:xfrm>
          <a:off x="4846213" y="993812"/>
          <a:ext cx="1525218" cy="1525218"/>
        </a:xfrm>
        <a:prstGeom prst="ellipse">
          <a:avLst/>
        </a:prstGeom>
        <a:gradFill rotWithShape="0">
          <a:gsLst>
            <a:gs pos="0">
              <a:schemeClr val="accent4">
                <a:shade val="80000"/>
                <a:alpha val="50000"/>
                <a:hueOff val="-3"/>
                <a:satOff val="5831"/>
                <a:lumOff val="1846"/>
                <a:alphaOff val="10000"/>
                <a:shade val="63000"/>
                <a:satMod val="165000"/>
              </a:schemeClr>
            </a:gs>
            <a:gs pos="30000">
              <a:schemeClr val="accent4">
                <a:shade val="80000"/>
                <a:alpha val="50000"/>
                <a:hueOff val="-3"/>
                <a:satOff val="5831"/>
                <a:lumOff val="1846"/>
                <a:alphaOff val="10000"/>
                <a:shade val="58000"/>
                <a:satMod val="165000"/>
              </a:schemeClr>
            </a:gs>
            <a:gs pos="75000">
              <a:schemeClr val="accent4">
                <a:shade val="80000"/>
                <a:alpha val="50000"/>
                <a:hueOff val="-3"/>
                <a:satOff val="5831"/>
                <a:lumOff val="1846"/>
                <a:alphaOff val="10000"/>
                <a:shade val="30000"/>
                <a:satMod val="175000"/>
              </a:schemeClr>
            </a:gs>
            <a:gs pos="100000">
              <a:schemeClr val="accent4">
                <a:shade val="80000"/>
                <a:alpha val="50000"/>
                <a:hueOff val="-3"/>
                <a:satOff val="5831"/>
                <a:lumOff val="1846"/>
                <a:alphaOff val="1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Transferi </a:t>
          </a:r>
          <a:r>
            <a:rPr lang="en-US" sz="1100" kern="1200" dirty="0"/>
            <a:t>456.841.000,00</a:t>
          </a:r>
          <a:r>
            <a:rPr lang="sr-Latn-RS" sz="1100" kern="1200" dirty="0"/>
            <a:t> dinara</a:t>
          </a:r>
          <a:endParaRPr lang="en-US" sz="1100" kern="1200" dirty="0"/>
        </a:p>
      </dsp:txBody>
      <dsp:txXfrm>
        <a:off x="5069576" y="1217175"/>
        <a:ext cx="1078492" cy="1078492"/>
      </dsp:txXfrm>
    </dsp:sp>
    <dsp:sp modelId="{9DDE88A7-5745-4E4F-A7A8-F71A4DA0D5F2}">
      <dsp:nvSpPr>
        <dsp:cNvPr id="0" name=""/>
        <dsp:cNvSpPr/>
      </dsp:nvSpPr>
      <dsp:spPr>
        <a:xfrm>
          <a:off x="4860554" y="2964264"/>
          <a:ext cx="1525218" cy="1525218"/>
        </a:xfrm>
        <a:prstGeom prst="ellipse">
          <a:avLst/>
        </a:prstGeom>
        <a:gradFill rotWithShape="0">
          <a:gsLst>
            <a:gs pos="0">
              <a:schemeClr val="accent4">
                <a:shade val="80000"/>
                <a:alpha val="50000"/>
                <a:hueOff val="-4"/>
                <a:satOff val="8747"/>
                <a:lumOff val="2769"/>
                <a:alphaOff val="15000"/>
                <a:shade val="63000"/>
                <a:satMod val="165000"/>
              </a:schemeClr>
            </a:gs>
            <a:gs pos="30000">
              <a:schemeClr val="accent4">
                <a:shade val="80000"/>
                <a:alpha val="50000"/>
                <a:hueOff val="-4"/>
                <a:satOff val="8747"/>
                <a:lumOff val="2769"/>
                <a:alphaOff val="15000"/>
                <a:shade val="58000"/>
                <a:satMod val="165000"/>
              </a:schemeClr>
            </a:gs>
            <a:gs pos="75000">
              <a:schemeClr val="accent4">
                <a:shade val="80000"/>
                <a:alpha val="50000"/>
                <a:hueOff val="-4"/>
                <a:satOff val="8747"/>
                <a:lumOff val="2769"/>
                <a:alphaOff val="15000"/>
                <a:shade val="30000"/>
                <a:satMod val="175000"/>
              </a:schemeClr>
            </a:gs>
            <a:gs pos="100000">
              <a:schemeClr val="accent4">
                <a:shade val="80000"/>
                <a:alpha val="50000"/>
                <a:hueOff val="-4"/>
                <a:satOff val="8747"/>
                <a:lumOff val="2769"/>
                <a:alphaOff val="15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Neporeski prihodi  </a:t>
          </a:r>
          <a:r>
            <a:rPr lang="en-US" sz="1100" kern="1200" dirty="0"/>
            <a:t>94.301.576,00</a:t>
          </a:r>
          <a:r>
            <a:rPr lang="sr-Latn-RS" sz="1100" kern="1200" dirty="0"/>
            <a:t> dinara</a:t>
          </a:r>
          <a:endParaRPr lang="en-US" sz="1100" kern="1200" dirty="0"/>
        </a:p>
      </dsp:txBody>
      <dsp:txXfrm>
        <a:off x="5083917" y="3187627"/>
        <a:ext cx="1078492" cy="1078492"/>
      </dsp:txXfrm>
    </dsp:sp>
    <dsp:sp modelId="{72DE4213-15E1-4436-8045-C055E8A54EDE}">
      <dsp:nvSpPr>
        <dsp:cNvPr id="0" name=""/>
        <dsp:cNvSpPr/>
      </dsp:nvSpPr>
      <dsp:spPr>
        <a:xfrm>
          <a:off x="3125822" y="3973616"/>
          <a:ext cx="1525218" cy="1525218"/>
        </a:xfrm>
        <a:prstGeom prst="ellipse">
          <a:avLst/>
        </a:prstGeom>
        <a:gradFill rotWithShape="0">
          <a:gsLst>
            <a:gs pos="0">
              <a:schemeClr val="accent4">
                <a:shade val="80000"/>
                <a:alpha val="50000"/>
                <a:hueOff val="-5"/>
                <a:satOff val="11663"/>
                <a:lumOff val="3692"/>
                <a:alphaOff val="20000"/>
                <a:shade val="63000"/>
                <a:satMod val="165000"/>
              </a:schemeClr>
            </a:gs>
            <a:gs pos="30000">
              <a:schemeClr val="accent4">
                <a:shade val="80000"/>
                <a:alpha val="50000"/>
                <a:hueOff val="-5"/>
                <a:satOff val="11663"/>
                <a:lumOff val="3692"/>
                <a:alphaOff val="20000"/>
                <a:shade val="58000"/>
                <a:satMod val="165000"/>
              </a:schemeClr>
            </a:gs>
            <a:gs pos="75000">
              <a:schemeClr val="accent4">
                <a:shade val="80000"/>
                <a:alpha val="50000"/>
                <a:hueOff val="-5"/>
                <a:satOff val="11663"/>
                <a:lumOff val="3692"/>
                <a:alphaOff val="20000"/>
                <a:shade val="30000"/>
                <a:satMod val="175000"/>
              </a:schemeClr>
            </a:gs>
            <a:gs pos="100000">
              <a:schemeClr val="accent4">
                <a:shade val="80000"/>
                <a:alpha val="50000"/>
                <a:hueOff val="-5"/>
                <a:satOff val="11663"/>
                <a:lumOff val="3692"/>
                <a:alphaOff val="2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Primanja od domaćih zaduživanja 25.000.000 dinara</a:t>
          </a:r>
          <a:endParaRPr lang="sr-Cyrl-RS" sz="1100" kern="1200" dirty="0"/>
        </a:p>
      </dsp:txBody>
      <dsp:txXfrm>
        <a:off x="3349185" y="4196979"/>
        <a:ext cx="1078492" cy="1078492"/>
      </dsp:txXfrm>
    </dsp:sp>
    <dsp:sp modelId="{91CFC9CD-FF79-40EF-A271-A8DBB0423AC2}">
      <dsp:nvSpPr>
        <dsp:cNvPr id="0" name=""/>
        <dsp:cNvSpPr/>
      </dsp:nvSpPr>
      <dsp:spPr>
        <a:xfrm>
          <a:off x="1405432" y="2980348"/>
          <a:ext cx="1525218" cy="1525218"/>
        </a:xfrm>
        <a:prstGeom prst="ellipse">
          <a:avLst/>
        </a:prstGeom>
        <a:gradFill rotWithShape="0">
          <a:gsLst>
            <a:gs pos="0">
              <a:schemeClr val="accent4">
                <a:shade val="80000"/>
                <a:alpha val="50000"/>
                <a:hueOff val="-7"/>
                <a:satOff val="14578"/>
                <a:lumOff val="4615"/>
                <a:alphaOff val="25000"/>
                <a:shade val="63000"/>
                <a:satMod val="165000"/>
              </a:schemeClr>
            </a:gs>
            <a:gs pos="30000">
              <a:schemeClr val="accent4">
                <a:shade val="80000"/>
                <a:alpha val="50000"/>
                <a:hueOff val="-7"/>
                <a:satOff val="14578"/>
                <a:lumOff val="4615"/>
                <a:alphaOff val="25000"/>
                <a:shade val="58000"/>
                <a:satMod val="165000"/>
              </a:schemeClr>
            </a:gs>
            <a:gs pos="75000">
              <a:schemeClr val="accent4">
                <a:shade val="80000"/>
                <a:alpha val="50000"/>
                <a:hueOff val="-7"/>
                <a:satOff val="14578"/>
                <a:lumOff val="4615"/>
                <a:alphaOff val="25000"/>
                <a:shade val="30000"/>
                <a:satMod val="175000"/>
              </a:schemeClr>
            </a:gs>
            <a:gs pos="100000">
              <a:schemeClr val="accent4">
                <a:shade val="80000"/>
                <a:alpha val="50000"/>
                <a:hueOff val="-7"/>
                <a:satOff val="14578"/>
                <a:lumOff val="4615"/>
                <a:alphaOff val="25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t>Prihodi od imovine i prodaje dobara i usluga 20.500.000,00  dinara</a:t>
          </a:r>
          <a:endParaRPr lang="en-US" sz="1100" kern="1200" dirty="0"/>
        </a:p>
      </dsp:txBody>
      <dsp:txXfrm>
        <a:off x="1628795" y="3203711"/>
        <a:ext cx="1078492" cy="1078492"/>
      </dsp:txXfrm>
    </dsp:sp>
    <dsp:sp modelId="{FC69A2CE-A671-47B5-8CD8-544465E52E9C}">
      <dsp:nvSpPr>
        <dsp:cNvPr id="0" name=""/>
        <dsp:cNvSpPr/>
      </dsp:nvSpPr>
      <dsp:spPr>
        <a:xfrm>
          <a:off x="1405432" y="993812"/>
          <a:ext cx="1525218" cy="1525218"/>
        </a:xfrm>
        <a:prstGeom prst="ellipse">
          <a:avLst/>
        </a:prstGeom>
        <a:gradFill rotWithShape="0">
          <a:gsLst>
            <a:gs pos="0">
              <a:schemeClr val="accent4">
                <a:shade val="80000"/>
                <a:alpha val="50000"/>
                <a:hueOff val="-8"/>
                <a:satOff val="17494"/>
                <a:lumOff val="5538"/>
                <a:alphaOff val="30000"/>
                <a:shade val="63000"/>
                <a:satMod val="165000"/>
              </a:schemeClr>
            </a:gs>
            <a:gs pos="30000">
              <a:schemeClr val="accent4">
                <a:shade val="80000"/>
                <a:alpha val="50000"/>
                <a:hueOff val="-8"/>
                <a:satOff val="17494"/>
                <a:lumOff val="5538"/>
                <a:alphaOff val="30000"/>
                <a:shade val="58000"/>
                <a:satMod val="165000"/>
              </a:schemeClr>
            </a:gs>
            <a:gs pos="75000">
              <a:schemeClr val="accent4">
                <a:shade val="80000"/>
                <a:alpha val="50000"/>
                <a:hueOff val="-8"/>
                <a:satOff val="17494"/>
                <a:lumOff val="5538"/>
                <a:alphaOff val="30000"/>
                <a:shade val="30000"/>
                <a:satMod val="175000"/>
              </a:schemeClr>
            </a:gs>
            <a:gs pos="100000">
              <a:schemeClr val="accent4">
                <a:shade val="80000"/>
                <a:alpha val="50000"/>
                <a:hueOff val="-8"/>
                <a:satOff val="17494"/>
                <a:lumOff val="5538"/>
                <a:alphaOff val="3000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dsp:spPr>
      <dsp:style>
        <a:lnRef idx="0">
          <a:scrgbClr r="0" g="0" b="0"/>
        </a:lnRef>
        <a:fillRef idx="3">
          <a:scrgbClr r="0" g="0" b="0"/>
        </a:fillRef>
        <a:effectRef idx="3">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l-PL" sz="1000" kern="1200" dirty="0"/>
            <a:t>Donacije i pomoći od međunarodnih organizacija </a:t>
          </a:r>
          <a:r>
            <a:rPr lang="en-US" sz="1000" kern="1200" dirty="0"/>
            <a:t>13.848.000,</a:t>
          </a:r>
          <a:r>
            <a:rPr lang="sr-Latn-RS" sz="1000" kern="1200" dirty="0"/>
            <a:t>00 dinara</a:t>
          </a:r>
          <a:endParaRPr lang="en-US" sz="1000" kern="1200" dirty="0"/>
        </a:p>
      </dsp:txBody>
      <dsp:txXfrm>
        <a:off x="1628795" y="1217175"/>
        <a:ext cx="1078492" cy="1078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44CDB-22C1-4337-9F95-C3A522A707D1}">
      <dsp:nvSpPr>
        <dsp:cNvPr id="0" name=""/>
        <dsp:cNvSpPr/>
      </dsp:nvSpPr>
      <dsp:spPr>
        <a:xfrm>
          <a:off x="3746" y="75340"/>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Rashodi za zaposlene</a:t>
          </a:r>
        </a:p>
      </dsp:txBody>
      <dsp:txXfrm>
        <a:off x="3746" y="75340"/>
        <a:ext cx="1916080" cy="491906"/>
      </dsp:txXfrm>
    </dsp:sp>
    <dsp:sp modelId="{02385D1D-92EB-445D-B736-940004751C79}">
      <dsp:nvSpPr>
        <dsp:cNvPr id="0" name=""/>
        <dsp:cNvSpPr/>
      </dsp:nvSpPr>
      <dsp:spPr>
        <a:xfrm>
          <a:off x="1919827" y="75340"/>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6658A-32E0-42C7-B82A-240BF45CF27D}">
      <dsp:nvSpPr>
        <dsp:cNvPr id="0" name=""/>
        <dsp:cNvSpPr/>
      </dsp:nvSpPr>
      <dsp:spPr>
        <a:xfrm>
          <a:off x="2456329" y="75340"/>
          <a:ext cx="5211740" cy="491906"/>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sr-Latn-RS" sz="1400" b="0" kern="1200" dirty="0"/>
            <a:t>Rashodi za zaposlene predstavljaju sve troškove za zaposlene, kako u upravi tako i kod budžetskih korisnika</a:t>
          </a:r>
        </a:p>
      </dsp:txBody>
      <dsp:txXfrm>
        <a:off x="2456329" y="75340"/>
        <a:ext cx="5211740" cy="491906"/>
      </dsp:txXfrm>
    </dsp:sp>
    <dsp:sp modelId="{F40D94EA-52E0-4740-A924-EAF350BDF213}">
      <dsp:nvSpPr>
        <dsp:cNvPr id="0" name=""/>
        <dsp:cNvSpPr/>
      </dsp:nvSpPr>
      <dsp:spPr>
        <a:xfrm>
          <a:off x="3746" y="721164"/>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Korišćenje roba i usluga </a:t>
          </a:r>
        </a:p>
      </dsp:txBody>
      <dsp:txXfrm>
        <a:off x="3746" y="721164"/>
        <a:ext cx="1916080" cy="491906"/>
      </dsp:txXfrm>
    </dsp:sp>
    <dsp:sp modelId="{0E930D30-96BC-4D43-B65A-EE88C46DBE48}">
      <dsp:nvSpPr>
        <dsp:cNvPr id="0" name=""/>
        <dsp:cNvSpPr/>
      </dsp:nvSpPr>
      <dsp:spPr>
        <a:xfrm>
          <a:off x="1919827" y="621246"/>
          <a:ext cx="383216" cy="69174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A9D27-2D60-4BA7-98A9-E18E57FDB6CB}">
      <dsp:nvSpPr>
        <dsp:cNvPr id="0" name=""/>
        <dsp:cNvSpPr/>
      </dsp:nvSpPr>
      <dsp:spPr>
        <a:xfrm>
          <a:off x="2456329" y="621246"/>
          <a:ext cx="5211740" cy="691743"/>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Korišćenje roba i usluga obuhvataju stalne troškove, putne troškove, usluge po ugovoru, specijalizovane usluge, troškove materijala i tekuće popravke i održavanje.</a:t>
          </a:r>
        </a:p>
      </dsp:txBody>
      <dsp:txXfrm>
        <a:off x="2456329" y="621246"/>
        <a:ext cx="5211740" cy="691743"/>
      </dsp:txXfrm>
    </dsp:sp>
    <dsp:sp modelId="{CCB8139E-CA19-491D-9FCD-6BF28923C725}">
      <dsp:nvSpPr>
        <dsp:cNvPr id="0" name=""/>
        <dsp:cNvSpPr/>
      </dsp:nvSpPr>
      <dsp:spPr>
        <a:xfrm>
          <a:off x="3746" y="1559140"/>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Dotacije i transferi</a:t>
          </a:r>
        </a:p>
      </dsp:txBody>
      <dsp:txXfrm>
        <a:off x="3746" y="1559140"/>
        <a:ext cx="1916080" cy="491906"/>
      </dsp:txXfrm>
    </dsp:sp>
    <dsp:sp modelId="{14D1633C-A097-4A5A-8269-B04E98857E56}">
      <dsp:nvSpPr>
        <dsp:cNvPr id="0" name=""/>
        <dsp:cNvSpPr/>
      </dsp:nvSpPr>
      <dsp:spPr>
        <a:xfrm>
          <a:off x="1919827" y="1366989"/>
          <a:ext cx="383216" cy="87620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FD7BD8-195B-4FA4-9414-4F4C582F5570}">
      <dsp:nvSpPr>
        <dsp:cNvPr id="0" name=""/>
        <dsp:cNvSpPr/>
      </dsp:nvSpPr>
      <dsp:spPr>
        <a:xfrm>
          <a:off x="2456329" y="1366989"/>
          <a:ext cx="5211740" cy="876208"/>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Dotacije i transferi su troškovi koje lokalna samouprava ima za isplatu institucijama koje su u primarnoj nadležnosti centralnog/pokrajinskog nivoa kao što su škole, centar za socijalni rad, dom zdravlja. </a:t>
          </a:r>
        </a:p>
      </dsp:txBody>
      <dsp:txXfrm>
        <a:off x="2456329" y="1366989"/>
        <a:ext cx="5211740" cy="876208"/>
      </dsp:txXfrm>
    </dsp:sp>
    <dsp:sp modelId="{9312B733-3AEB-49F6-8245-08553BA2949B}">
      <dsp:nvSpPr>
        <dsp:cNvPr id="0" name=""/>
        <dsp:cNvSpPr/>
      </dsp:nvSpPr>
      <dsp:spPr>
        <a:xfrm>
          <a:off x="3746" y="2394650"/>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Ostali rashodi</a:t>
          </a:r>
        </a:p>
      </dsp:txBody>
      <dsp:txXfrm>
        <a:off x="3746" y="2394650"/>
        <a:ext cx="1916080" cy="297000"/>
      </dsp:txXfrm>
    </dsp:sp>
    <dsp:sp modelId="{435AB433-2559-485A-A03D-C32F36288071}">
      <dsp:nvSpPr>
        <dsp:cNvPr id="0" name=""/>
        <dsp:cNvSpPr/>
      </dsp:nvSpPr>
      <dsp:spPr>
        <a:xfrm>
          <a:off x="1919827" y="2297197"/>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93D59A-7FEC-486D-89C4-D28135F6121C}">
      <dsp:nvSpPr>
        <dsp:cNvPr id="0" name=""/>
        <dsp:cNvSpPr/>
      </dsp:nvSpPr>
      <dsp:spPr>
        <a:xfrm>
          <a:off x="2456329" y="2297197"/>
          <a:ext cx="5211740" cy="491906"/>
        </a:xfrm>
        <a:prstGeom prst="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Ostali rashodi obuhvataju dotacije nevladinim organizacijama, poreze, takse, novčane kazne.</a:t>
          </a:r>
        </a:p>
      </dsp:txBody>
      <dsp:txXfrm>
        <a:off x="2456329" y="2297197"/>
        <a:ext cx="5211740" cy="491906"/>
      </dsp:txXfrm>
    </dsp:sp>
    <dsp:sp modelId="{EFAACCF6-3A6A-4536-89B0-F0A7C44F6BE1}">
      <dsp:nvSpPr>
        <dsp:cNvPr id="0" name=""/>
        <dsp:cNvSpPr/>
      </dsp:nvSpPr>
      <dsp:spPr>
        <a:xfrm>
          <a:off x="3746" y="2940557"/>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Subvencije</a:t>
          </a:r>
        </a:p>
      </dsp:txBody>
      <dsp:txXfrm>
        <a:off x="3746" y="2940557"/>
        <a:ext cx="1916080" cy="297000"/>
      </dsp:txXfrm>
    </dsp:sp>
    <dsp:sp modelId="{6497CA82-45EE-4BD1-AEB4-CC3961FBFB74}">
      <dsp:nvSpPr>
        <dsp:cNvPr id="0" name=""/>
        <dsp:cNvSpPr/>
      </dsp:nvSpPr>
      <dsp:spPr>
        <a:xfrm>
          <a:off x="1919827" y="2843103"/>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5939C-6B40-4C32-897A-4A6DC3E71E5B}">
      <dsp:nvSpPr>
        <dsp:cNvPr id="0" name=""/>
        <dsp:cNvSpPr/>
      </dsp:nvSpPr>
      <dsp:spPr>
        <a:xfrm>
          <a:off x="2456329" y="2843103"/>
          <a:ext cx="5211740" cy="491906"/>
        </a:xfrm>
        <a:prstGeom prst="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Subvencije se odobravaju za funkcionisanje međumesnog prevoza i  poljoprivrednim proizvođačima. </a:t>
          </a:r>
        </a:p>
      </dsp:txBody>
      <dsp:txXfrm>
        <a:off x="2456329" y="2843103"/>
        <a:ext cx="5211740" cy="491906"/>
      </dsp:txXfrm>
    </dsp:sp>
    <dsp:sp modelId="{939B76D1-BB33-4E50-9ECD-839FB5787B95}">
      <dsp:nvSpPr>
        <dsp:cNvPr id="0" name=""/>
        <dsp:cNvSpPr/>
      </dsp:nvSpPr>
      <dsp:spPr>
        <a:xfrm>
          <a:off x="3746" y="3486463"/>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Socijalna zaštita</a:t>
          </a:r>
        </a:p>
      </dsp:txBody>
      <dsp:txXfrm>
        <a:off x="3746" y="3486463"/>
        <a:ext cx="1916080" cy="297000"/>
      </dsp:txXfrm>
    </dsp:sp>
    <dsp:sp modelId="{7845F59F-6101-48DE-ABCC-EC5351843F5B}">
      <dsp:nvSpPr>
        <dsp:cNvPr id="0" name=""/>
        <dsp:cNvSpPr/>
      </dsp:nvSpPr>
      <dsp:spPr>
        <a:xfrm>
          <a:off x="1919827" y="3389010"/>
          <a:ext cx="383216" cy="49190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3D6F8D-5103-4DCA-8971-053A6B7A987B}">
      <dsp:nvSpPr>
        <dsp:cNvPr id="0" name=""/>
        <dsp:cNvSpPr/>
      </dsp:nvSpPr>
      <dsp:spPr>
        <a:xfrm>
          <a:off x="2456329" y="3389010"/>
          <a:ext cx="5211740" cy="491906"/>
        </a:xfrm>
        <a:prstGeom prst="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just" defTabSz="622300">
            <a:lnSpc>
              <a:spcPct val="90000"/>
            </a:lnSpc>
            <a:spcBef>
              <a:spcPct val="0"/>
            </a:spcBef>
            <a:spcAft>
              <a:spcPct val="15000"/>
            </a:spcAft>
            <a:buChar char="•"/>
          </a:pPr>
          <a:r>
            <a:rPr lang="sr-Latn-RS" sz="1400" b="0" kern="1200" dirty="0"/>
            <a:t>Socijalna zaštita obuhvata sve troškove isplate socijalne pomoći za različite kategorije građana.</a:t>
          </a:r>
        </a:p>
      </dsp:txBody>
      <dsp:txXfrm>
        <a:off x="2456329" y="3389010"/>
        <a:ext cx="5211740" cy="491906"/>
      </dsp:txXfrm>
    </dsp:sp>
    <dsp:sp modelId="{B471A916-B6F4-4017-A447-E2C98CEE19B9}">
      <dsp:nvSpPr>
        <dsp:cNvPr id="0" name=""/>
        <dsp:cNvSpPr/>
      </dsp:nvSpPr>
      <dsp:spPr>
        <a:xfrm>
          <a:off x="3746" y="4057892"/>
          <a:ext cx="1916080" cy="491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Budžetska rezerva</a:t>
          </a:r>
        </a:p>
      </dsp:txBody>
      <dsp:txXfrm>
        <a:off x="3746" y="4057892"/>
        <a:ext cx="1916080" cy="491906"/>
      </dsp:txXfrm>
    </dsp:sp>
    <dsp:sp modelId="{7F976215-9D17-4223-A92A-D3302071B429}">
      <dsp:nvSpPr>
        <dsp:cNvPr id="0" name=""/>
        <dsp:cNvSpPr/>
      </dsp:nvSpPr>
      <dsp:spPr>
        <a:xfrm>
          <a:off x="1919827" y="3934916"/>
          <a:ext cx="383216" cy="737859"/>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E7D26-6540-4407-AA35-D081FC05F135}">
      <dsp:nvSpPr>
        <dsp:cNvPr id="0" name=""/>
        <dsp:cNvSpPr/>
      </dsp:nvSpPr>
      <dsp:spPr>
        <a:xfrm>
          <a:off x="2456329" y="3934916"/>
          <a:ext cx="5211740" cy="737859"/>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sr-Latn-RS" sz="1500" b="0" kern="1200" dirty="0"/>
            <a:t>Budžetska rezerva predstavlja novac koji se koristi za neplanirane ili nedovoljno planirane svrhe, kao i u slučaju vanrednih okolnosti.</a:t>
          </a:r>
        </a:p>
      </dsp:txBody>
      <dsp:txXfrm>
        <a:off x="2456329" y="3934916"/>
        <a:ext cx="5211740" cy="737859"/>
      </dsp:txXfrm>
    </dsp:sp>
    <dsp:sp modelId="{320B77C6-F8A0-4CEB-8B55-79E4A1BAF9E9}">
      <dsp:nvSpPr>
        <dsp:cNvPr id="0" name=""/>
        <dsp:cNvSpPr/>
      </dsp:nvSpPr>
      <dsp:spPr>
        <a:xfrm>
          <a:off x="3746" y="4949525"/>
          <a:ext cx="1916080" cy="29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38100" rIns="106680" bIns="38100" numCol="1" spcCol="1270" anchor="ctr" anchorCtr="0">
          <a:noAutofit/>
        </a:bodyPr>
        <a:lstStyle/>
        <a:p>
          <a:pPr marL="0" lvl="0" indent="0" algn="r" defTabSz="666750">
            <a:lnSpc>
              <a:spcPct val="90000"/>
            </a:lnSpc>
            <a:spcBef>
              <a:spcPct val="0"/>
            </a:spcBef>
            <a:spcAft>
              <a:spcPct val="35000"/>
            </a:spcAft>
            <a:buNone/>
          </a:pPr>
          <a:r>
            <a:rPr lang="sr-Latn-RS" sz="1500" b="1" kern="1200" dirty="0"/>
            <a:t>Kapitalni izdaci</a:t>
          </a:r>
        </a:p>
      </dsp:txBody>
      <dsp:txXfrm>
        <a:off x="3746" y="4949525"/>
        <a:ext cx="1916080" cy="297000"/>
      </dsp:txXfrm>
    </dsp:sp>
    <dsp:sp modelId="{803A06C6-F698-48F4-A91D-0B2B17EECBA4}">
      <dsp:nvSpPr>
        <dsp:cNvPr id="0" name=""/>
        <dsp:cNvSpPr/>
      </dsp:nvSpPr>
      <dsp:spPr>
        <a:xfrm>
          <a:off x="1919827" y="4726775"/>
          <a:ext cx="383216" cy="7425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E0050D-5592-4FFB-BC24-07DF887B3DF2}">
      <dsp:nvSpPr>
        <dsp:cNvPr id="0" name=""/>
        <dsp:cNvSpPr/>
      </dsp:nvSpPr>
      <dsp:spPr>
        <a:xfrm>
          <a:off x="2456329" y="4726775"/>
          <a:ext cx="5211740" cy="742500"/>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114300" lvl="1" indent="-114300" algn="just" defTabSz="666750">
            <a:lnSpc>
              <a:spcPct val="90000"/>
            </a:lnSpc>
            <a:spcBef>
              <a:spcPct val="0"/>
            </a:spcBef>
            <a:spcAft>
              <a:spcPct val="15000"/>
            </a:spcAft>
            <a:buChar char="•"/>
          </a:pPr>
          <a:r>
            <a:rPr lang="sr-Latn-RS" sz="1500" b="0" kern="1200" dirty="0"/>
            <a:t>Kapitalni izdaci su troškovi za izgradnju novih, ili investiciono održavanje postojećih objekata, nabavku opreme, mašina zemljišta i slično.</a:t>
          </a:r>
        </a:p>
      </dsp:txBody>
      <dsp:txXfrm>
        <a:off x="2456329" y="4726775"/>
        <a:ext cx="5211740" cy="74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FD8D8-F116-4363-8F07-0BDD118D8287}">
      <dsp:nvSpPr>
        <dsp:cNvPr id="0" name=""/>
        <dsp:cNvSpPr/>
      </dsp:nvSpPr>
      <dsp:spPr>
        <a:xfrm>
          <a:off x="1925631" y="673011"/>
          <a:ext cx="4506488" cy="4506488"/>
        </a:xfrm>
        <a:prstGeom prst="blockArc">
          <a:avLst>
            <a:gd name="adj1" fmla="val 11911011"/>
            <a:gd name="adj2" fmla="val 16050149"/>
            <a:gd name="adj3" fmla="val 4642"/>
          </a:avLst>
        </a:prstGeom>
        <a:solidFill>
          <a:schemeClr val="accent3">
            <a:hueOff val="2375371"/>
            <a:satOff val="12794"/>
            <a:lumOff val="174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4819C9-09F7-4C7F-A2C3-5C66AC7BA15D}">
      <dsp:nvSpPr>
        <dsp:cNvPr id="0" name=""/>
        <dsp:cNvSpPr/>
      </dsp:nvSpPr>
      <dsp:spPr>
        <a:xfrm>
          <a:off x="1944575" y="613673"/>
          <a:ext cx="4506488" cy="4506488"/>
        </a:xfrm>
        <a:prstGeom prst="blockArc">
          <a:avLst>
            <a:gd name="adj1" fmla="val 7503499"/>
            <a:gd name="adj2" fmla="val 11813716"/>
            <a:gd name="adj3" fmla="val 4642"/>
          </a:avLst>
        </a:prstGeom>
        <a:solidFill>
          <a:schemeClr val="accent3">
            <a:hueOff val="1781528"/>
            <a:satOff val="9595"/>
            <a:lumOff val="130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42F3FF-3AAD-4819-B004-ADDCB69227EB}">
      <dsp:nvSpPr>
        <dsp:cNvPr id="0" name=""/>
        <dsp:cNvSpPr/>
      </dsp:nvSpPr>
      <dsp:spPr>
        <a:xfrm>
          <a:off x="1966664" y="629377"/>
          <a:ext cx="4506488" cy="4506488"/>
        </a:xfrm>
        <a:prstGeom prst="blockArc">
          <a:avLst>
            <a:gd name="adj1" fmla="val 3306745"/>
            <a:gd name="adj2" fmla="val 7545831"/>
            <a:gd name="adj3" fmla="val 4642"/>
          </a:avLst>
        </a:prstGeom>
        <a:solidFill>
          <a:schemeClr val="accent3">
            <a:hueOff val="1187685"/>
            <a:satOff val="6397"/>
            <a:lumOff val="87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8E468-2041-452D-95D7-85FEF1269184}">
      <dsp:nvSpPr>
        <dsp:cNvPr id="0" name=""/>
        <dsp:cNvSpPr/>
      </dsp:nvSpPr>
      <dsp:spPr>
        <a:xfrm>
          <a:off x="1931851" y="654157"/>
          <a:ext cx="4506488" cy="4506488"/>
        </a:xfrm>
        <a:prstGeom prst="blockArc">
          <a:avLst>
            <a:gd name="adj1" fmla="val 20520000"/>
            <a:gd name="adj2" fmla="val 3240000"/>
            <a:gd name="adj3" fmla="val 4642"/>
          </a:avLst>
        </a:prstGeom>
        <a:solidFill>
          <a:schemeClr val="accent3">
            <a:hueOff val="593843"/>
            <a:satOff val="3198"/>
            <a:lumOff val="436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E0AF87-7069-4A3D-97FC-8F89C5AC2988}">
      <dsp:nvSpPr>
        <dsp:cNvPr id="0" name=""/>
        <dsp:cNvSpPr/>
      </dsp:nvSpPr>
      <dsp:spPr>
        <a:xfrm>
          <a:off x="1937881" y="672442"/>
          <a:ext cx="4506488" cy="4506488"/>
        </a:xfrm>
        <a:prstGeom prst="blockArc">
          <a:avLst>
            <a:gd name="adj1" fmla="val 16030994"/>
            <a:gd name="adj2" fmla="val 20489926"/>
            <a:gd name="adj3" fmla="val 464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9436B1-B652-4794-B4F4-4850647DACEB}">
      <dsp:nvSpPr>
        <dsp:cNvPr id="0" name=""/>
        <dsp:cNvSpPr/>
      </dsp:nvSpPr>
      <dsp:spPr>
        <a:xfrm>
          <a:off x="2818277" y="1506724"/>
          <a:ext cx="2733638" cy="28013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UKUPI RASHOI I UZDACI</a:t>
          </a:r>
        </a:p>
        <a:p>
          <a:pPr marL="0" lvl="0" indent="0" algn="ctr" defTabSz="444500">
            <a:lnSpc>
              <a:spcPct val="90000"/>
            </a:lnSpc>
            <a:spcBef>
              <a:spcPct val="0"/>
            </a:spcBef>
            <a:spcAft>
              <a:spcPct val="35000"/>
            </a:spcAft>
            <a:buNone/>
          </a:pPr>
          <a:r>
            <a:rPr lang="en-US" sz="1000" b="1" kern="1200" dirty="0"/>
            <a:t>1.192.330.639,00</a:t>
          </a:r>
          <a:r>
            <a:rPr lang="sr-Latn-RS" sz="1000" kern="1200" dirty="0"/>
            <a:t>dinara</a:t>
          </a:r>
          <a:r>
            <a:rPr lang="sr-Latn-RS" sz="1000" kern="1200" dirty="0">
              <a:solidFill>
                <a:schemeClr val="bg1">
                  <a:lumMod val="95000"/>
                </a:schemeClr>
              </a:solidFill>
            </a:rPr>
            <a:t>dinara</a:t>
          </a:r>
          <a:endParaRPr lang="en-US" sz="1000" kern="1200" dirty="0">
            <a:solidFill>
              <a:schemeClr val="bg1">
                <a:lumMod val="95000"/>
              </a:schemeClr>
            </a:solidFill>
          </a:endParaRPr>
        </a:p>
      </dsp:txBody>
      <dsp:txXfrm>
        <a:off x="3218609" y="1916973"/>
        <a:ext cx="1932974" cy="1980857"/>
      </dsp:txXfrm>
    </dsp:sp>
    <dsp:sp modelId="{F1A3F648-D5B5-4B21-9FD8-F39167F6B966}">
      <dsp:nvSpPr>
        <dsp:cNvPr id="0" name=""/>
        <dsp:cNvSpPr/>
      </dsp:nvSpPr>
      <dsp:spPr>
        <a:xfrm>
          <a:off x="3204058" y="-138470"/>
          <a:ext cx="1757816" cy="173174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Rashodi za zaposlene</a:t>
          </a:r>
          <a:r>
            <a:rPr lang="x-none" sz="1100" kern="1200" dirty="0">
              <a:solidFill>
                <a:schemeClr val="bg1"/>
              </a:solidFill>
            </a:rPr>
            <a:t> </a:t>
          </a:r>
          <a:r>
            <a:rPr lang="sr-Latn-RS" sz="1100" kern="1200" dirty="0"/>
            <a:t>389.894.076</a:t>
          </a:r>
          <a:endParaRPr lang="en-US" sz="1100" kern="1200" dirty="0">
            <a:solidFill>
              <a:schemeClr val="bg1"/>
            </a:solidFill>
          </a:endParaRPr>
        </a:p>
      </dsp:txBody>
      <dsp:txXfrm>
        <a:off x="3461484" y="115137"/>
        <a:ext cx="1242964" cy="1224526"/>
      </dsp:txXfrm>
    </dsp:sp>
    <dsp:sp modelId="{884EB3A8-DBFA-417B-8B48-07D299B5C767}">
      <dsp:nvSpPr>
        <dsp:cNvPr id="0" name=""/>
        <dsp:cNvSpPr/>
      </dsp:nvSpPr>
      <dsp:spPr>
        <a:xfrm>
          <a:off x="5253212" y="1203717"/>
          <a:ext cx="2050217" cy="2047108"/>
        </a:xfrm>
        <a:prstGeom prst="ellipse">
          <a:avLst/>
        </a:prstGeom>
        <a:solidFill>
          <a:schemeClr val="accent3">
            <a:hueOff val="593843"/>
            <a:satOff val="3198"/>
            <a:lumOff val="43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r-Latn-RS" sz="1100" kern="1200" dirty="0">
              <a:solidFill>
                <a:schemeClr val="bg1"/>
              </a:solidFill>
            </a:rPr>
            <a:t>Korišćenje roba i usluga</a:t>
          </a:r>
          <a:r>
            <a:rPr lang="ru-RU" sz="1100" kern="1200" dirty="0">
              <a:solidFill>
                <a:schemeClr val="bg1"/>
              </a:solidFill>
            </a:rPr>
            <a:t> </a:t>
          </a:r>
          <a:r>
            <a:rPr lang="sr-Latn-RS" sz="1100" kern="1200" dirty="0">
              <a:solidFill>
                <a:schemeClr val="bg1"/>
              </a:solidFill>
            </a:rPr>
            <a:t>397.124.000</a:t>
          </a:r>
          <a:endParaRPr lang="x-none" sz="1100" kern="1200" dirty="0">
            <a:solidFill>
              <a:schemeClr val="bg1"/>
            </a:solidFill>
          </a:endParaRPr>
        </a:p>
      </dsp:txBody>
      <dsp:txXfrm>
        <a:off x="5553459" y="1503509"/>
        <a:ext cx="1449723" cy="1447524"/>
      </dsp:txXfrm>
    </dsp:sp>
    <dsp:sp modelId="{A14630AA-C1BD-4A7E-B665-0A7C9B6C19C9}">
      <dsp:nvSpPr>
        <dsp:cNvPr id="0" name=""/>
        <dsp:cNvSpPr/>
      </dsp:nvSpPr>
      <dsp:spPr>
        <a:xfrm>
          <a:off x="4520336" y="3743986"/>
          <a:ext cx="1916888" cy="1888037"/>
        </a:xfrm>
        <a:prstGeom prst="ellipse">
          <a:avLst/>
        </a:prstGeom>
        <a:solidFill>
          <a:schemeClr val="accent3">
            <a:hueOff val="1187685"/>
            <a:satOff val="6397"/>
            <a:lumOff val="8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Donacije, dotacije, transferi 172.679.500</a:t>
          </a:r>
          <a:endParaRPr lang="x-none" sz="1000" kern="1200" dirty="0">
            <a:solidFill>
              <a:schemeClr val="bg1"/>
            </a:solidFill>
          </a:endParaRPr>
        </a:p>
      </dsp:txBody>
      <dsp:txXfrm>
        <a:off x="4801058" y="4020483"/>
        <a:ext cx="1355444" cy="1335043"/>
      </dsp:txXfrm>
    </dsp:sp>
    <dsp:sp modelId="{364A5038-15B8-4190-908D-2B73B65BA3B8}">
      <dsp:nvSpPr>
        <dsp:cNvPr id="0" name=""/>
        <dsp:cNvSpPr/>
      </dsp:nvSpPr>
      <dsp:spPr>
        <a:xfrm>
          <a:off x="2057636" y="3823677"/>
          <a:ext cx="1751875" cy="1689728"/>
        </a:xfrm>
        <a:prstGeom prst="ellipse">
          <a:avLst/>
        </a:prstGeom>
        <a:solidFill>
          <a:schemeClr val="accent3">
            <a:hueOff val="1781528"/>
            <a:satOff val="9595"/>
            <a:lumOff val="130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Socijalna zaštita</a:t>
          </a:r>
        </a:p>
        <a:p>
          <a:pPr marL="0" lvl="0" indent="0" algn="ctr" defTabSz="444500">
            <a:lnSpc>
              <a:spcPct val="90000"/>
            </a:lnSpc>
            <a:spcBef>
              <a:spcPct val="0"/>
            </a:spcBef>
            <a:spcAft>
              <a:spcPct val="35000"/>
            </a:spcAft>
            <a:buNone/>
          </a:pPr>
          <a:r>
            <a:rPr lang="sr-Latn-RS" sz="1000" kern="1200" dirty="0">
              <a:solidFill>
                <a:schemeClr val="bg1"/>
              </a:solidFill>
            </a:rPr>
            <a:t>22.600.000,00</a:t>
          </a:r>
          <a:endParaRPr lang="x-none" sz="1000" kern="1200" dirty="0">
            <a:solidFill>
              <a:schemeClr val="bg1"/>
            </a:solidFill>
          </a:endParaRPr>
        </a:p>
      </dsp:txBody>
      <dsp:txXfrm>
        <a:off x="2314192" y="4071132"/>
        <a:ext cx="1238763" cy="1194818"/>
      </dsp:txXfrm>
    </dsp:sp>
    <dsp:sp modelId="{D19ADD6D-9F0A-4766-B637-BB2D5495A9BB}">
      <dsp:nvSpPr>
        <dsp:cNvPr id="0" name=""/>
        <dsp:cNvSpPr/>
      </dsp:nvSpPr>
      <dsp:spPr>
        <a:xfrm>
          <a:off x="1265521" y="1382407"/>
          <a:ext cx="1652699" cy="1689728"/>
        </a:xfrm>
        <a:prstGeom prst="ellipse">
          <a:avLst/>
        </a:prstGeom>
        <a:solidFill>
          <a:schemeClr val="accent3">
            <a:hueOff val="2375371"/>
            <a:satOff val="12794"/>
            <a:lumOff val="174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sr-Latn-RS" sz="1000" kern="1200" dirty="0">
              <a:solidFill>
                <a:schemeClr val="bg1"/>
              </a:solidFill>
            </a:rPr>
            <a:t>Ostali Rashodi 96.720.000</a:t>
          </a:r>
          <a:endParaRPr lang="x-none" sz="1000" kern="1200" dirty="0">
            <a:solidFill>
              <a:schemeClr val="bg1"/>
            </a:solidFill>
          </a:endParaRPr>
        </a:p>
      </dsp:txBody>
      <dsp:txXfrm>
        <a:off x="1507553" y="1629862"/>
        <a:ext cx="1168635" cy="119481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FF200638-5DF4-4430-A5FC-8138B5BDD0B3}" type="datetimeFigureOut">
              <a:rPr lang="en-US" smtClean="0"/>
              <a:pPr/>
              <a:t>12/7/2025</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0CEC979-1A5F-46ED-8288-2BF6E691AD6F}" type="slidenum">
              <a:rPr lang="en-US" smtClean="0"/>
              <a:pPr/>
              <a:t>‹#›</a:t>
            </a:fld>
            <a:endParaRPr lang="en-US"/>
          </a:p>
        </p:txBody>
      </p:sp>
    </p:spTree>
    <p:extLst>
      <p:ext uri="{BB962C8B-B14F-4D97-AF65-F5344CB8AC3E}">
        <p14:creationId xmlns:p14="http://schemas.microsoft.com/office/powerpoint/2010/main" val="720890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D43283B-6AD6-429E-9A6B-CD6015251173}" type="datetimeFigureOut">
              <a:rPr lang="en-US" smtClean="0"/>
              <a:pPr/>
              <a:t>12/7/2025</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0DD3E29-5E3C-4E2A-B6D2-72A9CD53ABC5}" type="slidenum">
              <a:rPr lang="en-US" smtClean="0"/>
              <a:pPr/>
              <a:t>‹#›</a:t>
            </a:fld>
            <a:endParaRPr lang="en-US"/>
          </a:p>
        </p:txBody>
      </p:sp>
    </p:spTree>
    <p:extLst>
      <p:ext uri="{BB962C8B-B14F-4D97-AF65-F5344CB8AC3E}">
        <p14:creationId xmlns:p14="http://schemas.microsoft.com/office/powerpoint/2010/main" val="3747770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D3E29-5E3C-4E2A-B6D2-72A9CD53ABC5}" type="slidenum">
              <a:rPr lang="en-US" smtClean="0"/>
              <a:pPr/>
              <a:t>2</a:t>
            </a:fld>
            <a:endParaRPr lang="en-US"/>
          </a:p>
        </p:txBody>
      </p:sp>
    </p:spTree>
    <p:extLst>
      <p:ext uri="{BB962C8B-B14F-4D97-AF65-F5344CB8AC3E}">
        <p14:creationId xmlns:p14="http://schemas.microsoft.com/office/powerpoint/2010/main" val="173788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16</a:t>
            </a:fld>
            <a:endParaRPr lang="en-US"/>
          </a:p>
        </p:txBody>
      </p:sp>
    </p:spTree>
    <p:extLst>
      <p:ext uri="{BB962C8B-B14F-4D97-AF65-F5344CB8AC3E}">
        <p14:creationId xmlns:p14="http://schemas.microsoft.com/office/powerpoint/2010/main" val="26977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DD3E29-5E3C-4E2A-B6D2-72A9CD53ABC5}"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487EF8-07F1-4132-9D28-E3E3FCCC23B1}" type="datetime1">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10521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049EEE-4F84-4052-B363-C737F6A14016}" type="datetime1">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2858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20370-F757-4CDD-B7F0-D08A120BC05A}" type="datetime1">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206048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540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A4487EF8-07F1-4132-9D28-E3E3FCCC23B1}" type="datetime1">
              <a:rPr lang="en-US" smtClean="0"/>
              <a:pPr/>
              <a:t>12/7/2025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5FB0A07-249F-4345-993B-6AB4700608B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F9078895-3498-4D33-B7FC-B54F27028AE1}" type="datetime1">
              <a:rPr lang="en-US" smtClean="0"/>
              <a:pPr/>
              <a:t>12/7/2025</a:t>
            </a:fld>
            <a:endParaRPr lang="en-US"/>
          </a:p>
        </p:txBody>
      </p:sp>
      <p:sp>
        <p:nvSpPr>
          <p:cNvPr id="9" name="Slide Number Placeholder 8"/>
          <p:cNvSpPr>
            <a:spLocks noGrp="1"/>
          </p:cNvSpPr>
          <p:nvPr>
            <p:ph type="sldNum" sz="quarter" idx="15"/>
          </p:nvPr>
        </p:nvSpPr>
        <p:spPr/>
        <p:txBody>
          <a:bodyPr rtlCol="0"/>
          <a:lstStyle/>
          <a:p>
            <a:fld id="{75FB0A07-249F-4345-993B-6AB4700608B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02E79DB-ED39-4329-92C5-F5019745971C}" type="datetime1">
              <a:rPr lang="en-US" smtClean="0"/>
              <a:pPr/>
              <a:t>12/7/2025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5FB0A07-249F-4345-993B-6AB4700608B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683F819-929A-4FD7-A544-D4CCA8B66912}" type="datetime1">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E0D64A61-12DB-4731-919F-1A852C2C9915}" type="datetime1">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0A07-249F-4345-993B-6AB4700608B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0BF04FF-B6FF-4841-86BA-8CA90B73CA57}" type="datetime1">
              <a:rPr lang="en-US" smtClean="0"/>
              <a:pPr/>
              <a:t>12/7/2025</a:t>
            </a:fld>
            <a:endParaRPr lang="en-US"/>
          </a:p>
        </p:txBody>
      </p:sp>
      <p:sp>
        <p:nvSpPr>
          <p:cNvPr id="7" name="Slide Number Placeholder 6"/>
          <p:cNvSpPr>
            <a:spLocks noGrp="1"/>
          </p:cNvSpPr>
          <p:nvPr>
            <p:ph type="sldNum" sz="quarter" idx="11"/>
          </p:nvPr>
        </p:nvSpPr>
        <p:spPr/>
        <p:txBody>
          <a:bodyPr rtlCol="0"/>
          <a:lstStyle/>
          <a:p>
            <a:fld id="{75FB0A07-249F-4345-993B-6AB4700608B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211A5-A3A8-4BB4-99CF-D7D00093951F}" type="datetime1">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078895-3498-4D33-B7FC-B54F27028AE1}" type="datetime1">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153174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746A6CDD-F840-42B5-8D8B-324DC27B5908}" type="datetime1">
              <a:rPr lang="en-US" smtClean="0"/>
              <a:pPr/>
              <a:t>12/7/2025</a:t>
            </a:fld>
            <a:endParaRPr lang="en-US"/>
          </a:p>
        </p:txBody>
      </p:sp>
      <p:sp>
        <p:nvSpPr>
          <p:cNvPr id="22" name="Slide Number Placeholder 21"/>
          <p:cNvSpPr>
            <a:spLocks noGrp="1"/>
          </p:cNvSpPr>
          <p:nvPr>
            <p:ph type="sldNum" sz="quarter" idx="15"/>
          </p:nvPr>
        </p:nvSpPr>
        <p:spPr/>
        <p:txBody>
          <a:bodyPr rtlCol="0"/>
          <a:lstStyle/>
          <a:p>
            <a:fld id="{75FB0A07-249F-4345-993B-6AB4700608B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CFAEFDB-907E-4C9B-961F-C8E7D4ED2114}" type="datetime1">
              <a:rPr lang="en-US" smtClean="0"/>
              <a:pPr/>
              <a:t>12/7/2025</a:t>
            </a:fld>
            <a:endParaRPr lang="en-US"/>
          </a:p>
        </p:txBody>
      </p:sp>
      <p:sp>
        <p:nvSpPr>
          <p:cNvPr id="18" name="Slide Number Placeholder 17"/>
          <p:cNvSpPr>
            <a:spLocks noGrp="1"/>
          </p:cNvSpPr>
          <p:nvPr>
            <p:ph type="sldNum" sz="quarter" idx="11"/>
          </p:nvPr>
        </p:nvSpPr>
        <p:spPr/>
        <p:txBody>
          <a:bodyPr rtlCol="0"/>
          <a:lstStyle/>
          <a:p>
            <a:fld id="{75FB0A07-249F-4345-993B-6AB4700608B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049EEE-4F84-4052-B363-C737F6A14016}" type="datetime1">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220370-F757-4CDD-B7F0-D08A120BC05A}" type="datetime1">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B496EC-4D37-4B83-A4A3-1B59CDA3ECBF}" type="datetime1">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054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2E79DB-ED39-4329-92C5-F5019745971C}" type="datetime1">
              <a:rPr lang="en-US" smtClean="0"/>
              <a:pPr/>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97155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83F819-929A-4FD7-A544-D4CCA8B66912}" type="datetime1">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68074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D64A61-12DB-4731-919F-1A852C2C9915}" type="datetime1">
              <a:rPr lang="en-US" smtClean="0"/>
              <a:pPr/>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142548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BF04FF-B6FF-4841-86BA-8CA90B73CA57}" type="datetime1">
              <a:rPr lang="en-US" smtClean="0"/>
              <a:pPr/>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341948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211A5-A3A8-4BB4-99CF-D7D00093951F}" type="datetime1">
              <a:rPr lang="en-US" smtClean="0"/>
              <a:pPr/>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214343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6A6CDD-F840-42B5-8D8B-324DC27B5908}" type="datetime1">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129294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EFDB-907E-4C9B-961F-C8E7D4ED2114}" type="datetime1">
              <a:rPr lang="en-US" smtClean="0"/>
              <a:pPr/>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FB0A07-249F-4345-993B-6AB4700608B8}" type="slidenum">
              <a:rPr lang="en-US" smtClean="0"/>
              <a:pPr/>
              <a:t>‹#›</a:t>
            </a:fld>
            <a:endParaRPr lang="en-US"/>
          </a:p>
        </p:txBody>
      </p:sp>
    </p:spTree>
    <p:extLst>
      <p:ext uri="{BB962C8B-B14F-4D97-AF65-F5344CB8AC3E}">
        <p14:creationId xmlns:p14="http://schemas.microsoft.com/office/powerpoint/2010/main" val="407142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77A51-6661-464F-AF3F-5F9E5897B61D}" type="datetime1">
              <a:rPr lang="en-US" smtClean="0"/>
              <a:pPr/>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B0A07-249F-4345-993B-6AB4700608B8}" type="slidenum">
              <a:rPr lang="en-US" smtClean="0"/>
              <a:pPr/>
              <a:t>‹#›</a:t>
            </a:fld>
            <a:endParaRPr lang="en-US"/>
          </a:p>
        </p:txBody>
      </p:sp>
    </p:spTree>
    <p:extLst>
      <p:ext uri="{BB962C8B-B14F-4D97-AF65-F5344CB8AC3E}">
        <p14:creationId xmlns:p14="http://schemas.microsoft.com/office/powerpoint/2010/main" val="7908167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6177A51-6661-464F-AF3F-5F9E5897B61D}" type="datetime1">
              <a:rPr lang="en-US" smtClean="0"/>
              <a:pPr/>
              <a:t>12/7/2025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5FB0A07-249F-4345-993B-6AB4700608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notesSlide" Target="../notesSlides/notesSlide1.xml"/><Relationship Id="rId7" Type="http://schemas.openxmlformats.org/officeDocument/2006/relationships/image" Target="../media/image6.jpg"/><Relationship Id="rId12" Type="http://schemas.openxmlformats.org/officeDocument/2006/relationships/image" Target="../media/image11.jpeg"/><Relationship Id="rId2" Type="http://schemas.openxmlformats.org/officeDocument/2006/relationships/slideLayout" Target="../slideLayouts/slideLayout19.xml"/><Relationship Id="rId1" Type="http://schemas.openxmlformats.org/officeDocument/2006/relationships/tags" Target="../tags/tag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hyperlink" Target="http://openclipart.org/detail/171507/money-pot-by-gnokii-171507" TargetMode="External"/><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2204864"/>
            <a:ext cx="6520784" cy="1152128"/>
          </a:xfrm>
        </p:spPr>
        <p:txBody>
          <a:bodyPr/>
          <a:lstStyle/>
          <a:p>
            <a:r>
              <a:rPr lang="sr-Latn-RS" dirty="0">
                <a:solidFill>
                  <a:schemeClr val="tx1"/>
                </a:solidFill>
              </a:rPr>
              <a:t>OPŠTINA SJENICA</a:t>
            </a:r>
            <a:endParaRPr lang="en-US" dirty="0">
              <a:solidFill>
                <a:schemeClr val="tx1"/>
              </a:solidFill>
            </a:endParaRPr>
          </a:p>
        </p:txBody>
      </p:sp>
      <p:sp>
        <p:nvSpPr>
          <p:cNvPr id="3" name="Subtitle 2"/>
          <p:cNvSpPr>
            <a:spLocks noGrp="1"/>
          </p:cNvSpPr>
          <p:nvPr>
            <p:ph type="subTitle" idx="1"/>
          </p:nvPr>
        </p:nvSpPr>
        <p:spPr>
          <a:xfrm>
            <a:off x="2267744" y="4145429"/>
            <a:ext cx="6696744" cy="1443811"/>
          </a:xfrm>
        </p:spPr>
        <p:txBody>
          <a:bodyPr/>
          <a:lstStyle/>
          <a:p>
            <a:r>
              <a:rPr lang="sr-Latn-RS" dirty="0"/>
              <a:t>GRAĐANSKI VODIČ KROZ ODLUKU O BUDŽETU OPŠTINE SJENICA ZA 2026 GODINU</a:t>
            </a:r>
            <a:endParaRPr lang="en-US" dirty="0"/>
          </a:p>
        </p:txBody>
      </p:sp>
      <p:sp>
        <p:nvSpPr>
          <p:cNvPr id="6" name="Slide Number Placeholder 5"/>
          <p:cNvSpPr>
            <a:spLocks noGrp="1"/>
          </p:cNvSpPr>
          <p:nvPr>
            <p:ph type="sldNum" sz="quarter" idx="12"/>
          </p:nvPr>
        </p:nvSpPr>
        <p:spPr/>
        <p:txBody>
          <a:bodyPr>
            <a:normAutofit/>
          </a:bodyPr>
          <a:lstStyle/>
          <a:p>
            <a:endParaRPr lang="en-US" dirty="0"/>
          </a:p>
        </p:txBody>
      </p:sp>
      <p:pic>
        <p:nvPicPr>
          <p:cNvPr id="4" name="Picture 3">
            <a:extLst>
              <a:ext uri="{FF2B5EF4-FFF2-40B4-BE49-F238E27FC236}">
                <a16:creationId xmlns:a16="http://schemas.microsoft.com/office/drawing/2014/main" id="{0BCEE1D5-285D-0232-CBE2-B82B22436F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4" y="759201"/>
            <a:ext cx="1096769" cy="1636851"/>
          </a:xfrm>
          <a:prstGeom prst="rect">
            <a:avLst/>
          </a:prstGeom>
        </p:spPr>
      </p:pic>
    </p:spTree>
    <p:extLst>
      <p:ext uri="{BB962C8B-B14F-4D97-AF65-F5344CB8AC3E}">
        <p14:creationId xmlns:p14="http://schemas.microsoft.com/office/powerpoint/2010/main" val="2642155704"/>
      </p:ext>
    </p:extLst>
  </p:cSld>
  <p:clrMapOvr>
    <a:masterClrMapping/>
  </p:clrMapOvr>
  <p:extLst>
    <p:ext uri="{E180D4A7-C9FB-4DFB-919C-405C955672EB}">
      <p14:showEvtLst xmlns:p14="http://schemas.microsoft.com/office/powerpoint/2010/main">
        <p14:playEvt time="0" objId="11"/>
        <p14:stopEvt time="6233" objId="11"/>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05" y="247867"/>
            <a:ext cx="8229600" cy="778098"/>
          </a:xfrm>
        </p:spPr>
        <p:txBody>
          <a:bodyPr>
            <a:normAutofit fontScale="90000"/>
          </a:bodyPr>
          <a:lstStyle/>
          <a:p>
            <a:r>
              <a:rPr lang="sr-Latn-RS" sz="3000" b="1" dirty="0"/>
              <a:t>Struktura planiranih prihoda i primanja za 2026 godiinu</a:t>
            </a:r>
            <a:endParaRPr lang="en-US" sz="3000" b="1" dirty="0"/>
          </a:p>
        </p:txBody>
      </p:sp>
      <p:sp>
        <p:nvSpPr>
          <p:cNvPr id="3" name="Slide Number Placeholder 2"/>
          <p:cNvSpPr>
            <a:spLocks noGrp="1"/>
          </p:cNvSpPr>
          <p:nvPr>
            <p:ph type="sldNum" sz="quarter" idx="15"/>
          </p:nvPr>
        </p:nvSpPr>
        <p:spPr/>
        <p:txBody>
          <a:bodyPr>
            <a:normAutofit/>
          </a:bodyPr>
          <a:lstStyle/>
          <a:p>
            <a:endParaRPr lang="en-US" dirty="0"/>
          </a:p>
        </p:txBody>
      </p:sp>
      <p:graphicFrame>
        <p:nvGraphicFramePr>
          <p:cNvPr id="4" name="Diagram 3">
            <a:extLst>
              <a:ext uri="{FF2B5EF4-FFF2-40B4-BE49-F238E27FC236}">
                <a16:creationId xmlns:a16="http://schemas.microsoft.com/office/drawing/2014/main" id="{A4DEB04A-978D-139A-FA87-3E28F8DFB4AF}"/>
              </a:ext>
            </a:extLst>
          </p:cNvPr>
          <p:cNvGraphicFramePr/>
          <p:nvPr>
            <p:extLst>
              <p:ext uri="{D42A27DB-BD31-4B8C-83A1-F6EECF244321}">
                <p14:modId xmlns:p14="http://schemas.microsoft.com/office/powerpoint/2010/main" val="4181961427"/>
              </p:ext>
            </p:extLst>
          </p:nvPr>
        </p:nvGraphicFramePr>
        <p:xfrm>
          <a:off x="539552" y="1025965"/>
          <a:ext cx="7776864" cy="5499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AF26-CBF3-47D3-B412-DD36193B6AE4}"/>
              </a:ext>
            </a:extLst>
          </p:cNvPr>
          <p:cNvSpPr>
            <a:spLocks noGrp="1"/>
          </p:cNvSpPr>
          <p:nvPr>
            <p:ph type="title"/>
          </p:nvPr>
        </p:nvSpPr>
        <p:spPr/>
        <p:txBody>
          <a:bodyPr>
            <a:normAutofit/>
          </a:bodyPr>
          <a:lstStyle/>
          <a:p>
            <a:r>
              <a:rPr lang="sr-Latn-RS" sz="2900" b="1" dirty="0"/>
              <a:t>Struktura planiranih prihoda i primanja za 2026 godinu</a:t>
            </a:r>
            <a:endParaRPr lang="en-US" sz="2900" dirty="0"/>
          </a:p>
        </p:txBody>
      </p:sp>
      <p:graphicFrame>
        <p:nvGraphicFramePr>
          <p:cNvPr id="4" name="Chart 3">
            <a:extLst>
              <a:ext uri="{FF2B5EF4-FFF2-40B4-BE49-F238E27FC236}">
                <a16:creationId xmlns:a16="http://schemas.microsoft.com/office/drawing/2014/main" id="{FD690970-CB48-4F14-9964-6D469EC66B8B}"/>
              </a:ext>
            </a:extLst>
          </p:cNvPr>
          <p:cNvGraphicFramePr>
            <a:graphicFrameLocks/>
          </p:cNvGraphicFramePr>
          <p:nvPr>
            <p:extLst>
              <p:ext uri="{D42A27DB-BD31-4B8C-83A1-F6EECF244321}">
                <p14:modId xmlns:p14="http://schemas.microsoft.com/office/powerpoint/2010/main" val="2933449511"/>
              </p:ext>
            </p:extLst>
          </p:nvPr>
        </p:nvGraphicFramePr>
        <p:xfrm>
          <a:off x="1481137" y="1772816"/>
          <a:ext cx="6912768" cy="44395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1">
            <a:extLst>
              <a:ext uri="{FF2B5EF4-FFF2-40B4-BE49-F238E27FC236}">
                <a16:creationId xmlns:a16="http://schemas.microsoft.com/office/drawing/2014/main" id="{FD690970-CB48-4F14-9964-6D469EC66B8B}"/>
              </a:ext>
            </a:extLst>
          </p:cNvPr>
          <p:cNvGraphicFramePr>
            <a:graphicFrameLocks/>
          </p:cNvGraphicFramePr>
          <p:nvPr>
            <p:extLst>
              <p:ext uri="{D42A27DB-BD31-4B8C-83A1-F6EECF244321}">
                <p14:modId xmlns:p14="http://schemas.microsoft.com/office/powerpoint/2010/main" val="3457384314"/>
              </p:ext>
            </p:extLst>
          </p:nvPr>
        </p:nvGraphicFramePr>
        <p:xfrm>
          <a:off x="451263" y="1196752"/>
          <a:ext cx="7051303" cy="51657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E93C932-1470-7479-0771-2DE41ECDC4A6}"/>
              </a:ext>
            </a:extLst>
          </p:cNvPr>
          <p:cNvGraphicFramePr/>
          <p:nvPr>
            <p:extLst>
              <p:ext uri="{D42A27DB-BD31-4B8C-83A1-F6EECF244321}">
                <p14:modId xmlns:p14="http://schemas.microsoft.com/office/powerpoint/2010/main" val="2972109083"/>
              </p:ext>
            </p:extLst>
          </p:nvPr>
        </p:nvGraphicFramePr>
        <p:xfrm>
          <a:off x="1596008" y="1421978"/>
          <a:ext cx="6216352" cy="48153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616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78098"/>
          </a:xfrm>
        </p:spPr>
        <p:txBody>
          <a:bodyPr>
            <a:normAutofit/>
          </a:bodyPr>
          <a:lstStyle/>
          <a:p>
            <a:r>
              <a:rPr lang="pt-BR" sz="3000" b="1" dirty="0"/>
              <a:t>Na šta se troše javna sredstva</a:t>
            </a:r>
            <a:r>
              <a:rPr lang="sr-Latn-RS" sz="3000" b="1" dirty="0"/>
              <a:t>?</a:t>
            </a:r>
            <a:endParaRPr lang="en-US" sz="3000" b="1" dirty="0"/>
          </a:p>
        </p:txBody>
      </p:sp>
      <p:sp>
        <p:nvSpPr>
          <p:cNvPr id="7" name="Content Placeholder 6"/>
          <p:cNvSpPr>
            <a:spLocks noGrp="1"/>
          </p:cNvSpPr>
          <p:nvPr>
            <p:ph idx="1"/>
          </p:nvPr>
        </p:nvSpPr>
        <p:spPr>
          <a:xfrm>
            <a:off x="457200" y="1387574"/>
            <a:ext cx="8229600" cy="5065762"/>
          </a:xfrm>
        </p:spPr>
        <p:txBody>
          <a:bodyPr>
            <a:normAutofit fontScale="92500" lnSpcReduction="20000"/>
          </a:bodyPr>
          <a:lstStyle/>
          <a:p>
            <a:pPr marL="137160" indent="0" algn="just">
              <a:buNone/>
            </a:pPr>
            <a:r>
              <a:rPr lang="sr-Latn-RS" sz="1600" dirty="0"/>
              <a:t>	Budžet mora biti u ravnoteži, što znači da rashodi moraju odgovarati prihodima. Ukupni planirani rashodi i izdaci za 2026. godinu u Nacrtu odluke o budžetu  iznose: </a:t>
            </a:r>
          </a:p>
          <a:p>
            <a:pPr marL="137160" indent="0" algn="just">
              <a:buNone/>
            </a:pPr>
            <a:endParaRPr lang="sr-Latn-RS" sz="1600" dirty="0"/>
          </a:p>
          <a:p>
            <a:pPr marL="137160" indent="0" algn="just">
              <a:buNone/>
            </a:pPr>
            <a:endParaRPr lang="sr-Latn-RS" sz="1600" dirty="0"/>
          </a:p>
          <a:p>
            <a:pPr marL="137160" indent="0" algn="just">
              <a:buNone/>
            </a:pPr>
            <a:r>
              <a:rPr lang="sr-Latn-RS" sz="1600" dirty="0"/>
              <a:t>
</a:t>
            </a:r>
          </a:p>
          <a:p>
            <a:pPr marL="137160" indent="0" algn="just">
              <a:buNone/>
            </a:pPr>
            <a:r>
              <a:rPr lang="sr-Latn-RS" sz="1600" dirty="0"/>
              <a:t>
</a:t>
            </a:r>
          </a:p>
          <a:p>
            <a:pPr marL="137160" indent="0" algn="just">
              <a:buNone/>
            </a:pPr>
            <a:endParaRPr lang="sr-Latn-RS" sz="1600" dirty="0"/>
          </a:p>
          <a:p>
            <a:pPr marL="137160" indent="0" algn="just">
              <a:buNone/>
            </a:pPr>
            <a:r>
              <a:rPr lang="sr-Latn-RS" sz="1600" dirty="0"/>
              <a:t>RASHODI </a:t>
            </a:r>
            <a:r>
              <a:rPr lang="sr-Latn-RS" sz="1600" dirty="0" err="1"/>
              <a:t>Rashodi</a:t>
            </a:r>
            <a:r>
              <a:rPr lang="sr-Latn-RS" sz="1600" dirty="0"/>
              <a:t> predstavljaju sve troškove opštine za plate budžetskih korisnika, nabavku roba i usluga, subvencije, dotacije i transfere, socijalnu pomoć i ostale troškove koje opština obezbeđuje bez direktne i neposredne naknade. </a:t>
            </a:r>
          </a:p>
          <a:p>
            <a:pPr marL="137160" indent="0" algn="just">
              <a:buNone/>
            </a:pPr>
            <a:r>
              <a:rPr lang="sr-Latn-RS" sz="1600" dirty="0"/>
              <a:t>
IZDACI predstavljaju troškove izgradnje ili investicionog održavanja već postojećih objekata, nabavku zemljišta, mašina i opreme neophodne za rad budžetskih korisnika.</a:t>
            </a:r>
          </a:p>
          <a:p>
            <a:pPr marL="137160" indent="0" algn="just">
              <a:buNone/>
            </a:pPr>
            <a:r>
              <a:rPr lang="sr-Latn-RS" sz="1600" dirty="0"/>
              <a:t>
RASHODI I IZDACI moraju se iskazivati na zakonom propisan način, odnosno moraju se iskazivati: po programima koji pokazuju koliko se troši za izvršavanje osnovnih nadležnosti i strateških ciljeva grada; po osnovnoj nameni koja pokazuje za koju vrstu troška se sredstva izdvajaju; po funkciji koja pokazuje funkcionalnu namenu za određenu oblast i po korisnicima budžeta što pokazuje organizaciju rada grada/opštine.</a:t>
            </a:r>
          </a:p>
        </p:txBody>
      </p:sp>
      <p:sp>
        <p:nvSpPr>
          <p:cNvPr id="3" name="Slide Number Placeholder 2"/>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5FB0A07-249F-4345-993B-6AB4700608B8}" type="slidenum">
              <a:rPr lang="en-US" smtClean="0"/>
              <a:pPr/>
              <a:t>12</a:t>
            </a:fld>
            <a:endParaRPr lang="en-US"/>
          </a:p>
        </p:txBody>
      </p:sp>
      <p:sp>
        <p:nvSpPr>
          <p:cNvPr id="24" name="Rectangle: Rounded Corners 23">
            <a:extLst>
              <a:ext uri="{FF2B5EF4-FFF2-40B4-BE49-F238E27FC236}">
                <a16:creationId xmlns:a16="http://schemas.microsoft.com/office/drawing/2014/main" id="{CFD6A88A-550B-4306-B111-9817A14514A4}"/>
              </a:ext>
            </a:extLst>
          </p:cNvPr>
          <p:cNvSpPr/>
          <p:nvPr/>
        </p:nvSpPr>
        <p:spPr>
          <a:xfrm>
            <a:off x="2879812" y="2348880"/>
            <a:ext cx="3384376"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en-US" b="1" dirty="0"/>
              <a:t>1.192.330.639,00</a:t>
            </a:r>
            <a:r>
              <a:rPr lang="sr-Latn-RS" dirty="0"/>
              <a:t>dinara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a:bodyPr>
          <a:lstStyle/>
          <a:p>
            <a:r>
              <a:rPr lang="sr-Latn-RS" sz="3100" b="1" dirty="0"/>
              <a:t>Šta su rashodi i izdaci budžeta?</a:t>
            </a:r>
            <a:endParaRPr lang="en-US" sz="2200" b="1" dirty="0"/>
          </a:p>
        </p:txBody>
      </p:sp>
      <p:sp>
        <p:nvSpPr>
          <p:cNvPr id="4" name="Slide Number Placeholder 3"/>
          <p:cNvSpPr>
            <a:spLocks noGrp="1"/>
          </p:cNvSpPr>
          <p:nvPr>
            <p:ph type="sldNum" sz="quarter" idx="12"/>
          </p:nvPr>
        </p:nvSpPr>
        <p:spPr/>
        <p:txBody>
          <a:bodyPr>
            <a:normAutofit/>
          </a:bodyPr>
          <a:lstStyle/>
          <a:p>
            <a:endParaRPr lang="en-US" dirty="0"/>
          </a:p>
        </p:txBody>
      </p:sp>
      <p:sp>
        <p:nvSpPr>
          <p:cNvPr id="8" name="Content Placeholder 7">
            <a:extLst>
              <a:ext uri="{FF2B5EF4-FFF2-40B4-BE49-F238E27FC236}">
                <a16:creationId xmlns:a16="http://schemas.microsoft.com/office/drawing/2014/main" id="{0385A06A-B355-924D-6BB8-48D3F36F1BEB}"/>
              </a:ext>
            </a:extLst>
          </p:cNvPr>
          <p:cNvSpPr>
            <a:spLocks noGrp="1"/>
          </p:cNvSpPr>
          <p:nvPr>
            <p:ph sz="quarter" idx="2"/>
          </p:nvPr>
        </p:nvSpPr>
        <p:spPr/>
        <p:txBody>
          <a:bodyPr/>
          <a:lstStyle/>
          <a:p>
            <a:endParaRPr lang="sr-Latn-RS"/>
          </a:p>
        </p:txBody>
      </p:sp>
      <p:graphicFrame>
        <p:nvGraphicFramePr>
          <p:cNvPr id="9" name="Content Placeholder 5">
            <a:extLst>
              <a:ext uri="{FF2B5EF4-FFF2-40B4-BE49-F238E27FC236}">
                <a16:creationId xmlns:a16="http://schemas.microsoft.com/office/drawing/2014/main" id="{484C73B1-A2F4-7046-FE4C-3C9B06DF97CE}"/>
              </a:ext>
            </a:extLst>
          </p:cNvPr>
          <p:cNvGraphicFramePr>
            <a:graphicFrameLocks noGrp="1"/>
          </p:cNvGraphicFramePr>
          <p:nvPr>
            <p:ph sz="quarter" idx="1"/>
            <p:extLst>
              <p:ext uri="{D42A27DB-BD31-4B8C-83A1-F6EECF244321}">
                <p14:modId xmlns:p14="http://schemas.microsoft.com/office/powerpoint/2010/main" val="790115363"/>
              </p:ext>
            </p:extLst>
          </p:nvPr>
        </p:nvGraphicFramePr>
        <p:xfrm>
          <a:off x="457200" y="980728"/>
          <a:ext cx="767181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53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50106"/>
          </a:xfrm>
        </p:spPr>
        <p:txBody>
          <a:bodyPr>
            <a:normAutofit fontScale="90000"/>
          </a:bodyPr>
          <a:lstStyle/>
          <a:p>
            <a:r>
              <a:rPr lang="sr-Latn-RS" sz="3000" b="1" dirty="0"/>
              <a:t>Strukutra planiranih rashoda i izdataka za 2026 godinu?	</a:t>
            </a:r>
            <a:endParaRPr lang="en-US" sz="3000" b="1"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726164284"/>
              </p:ext>
            </p:extLst>
          </p:nvPr>
        </p:nvGraphicFramePr>
        <p:xfrm>
          <a:off x="251520" y="1052736"/>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5"/>
          </p:nvPr>
        </p:nvSpPr>
        <p:spPr/>
        <p:txBody>
          <a:bodyPr>
            <a:normAutofit/>
          </a:bodyPr>
          <a:lstStyle/>
          <a:p>
            <a:endParaRPr lang="en-US" dirty="0"/>
          </a:p>
        </p:txBody>
      </p:sp>
    </p:spTree>
    <p:extLst>
      <p:ext uri="{BB962C8B-B14F-4D97-AF65-F5344CB8AC3E}">
        <p14:creationId xmlns:p14="http://schemas.microsoft.com/office/powerpoint/2010/main" val="3651549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C2A5-083B-23E5-8F67-0EDE543C0DD1}"/>
              </a:ext>
            </a:extLst>
          </p:cNvPr>
          <p:cNvSpPr>
            <a:spLocks noGrp="1"/>
          </p:cNvSpPr>
          <p:nvPr>
            <p:ph type="title"/>
          </p:nvPr>
        </p:nvSpPr>
        <p:spPr>
          <a:xfrm>
            <a:off x="457200" y="274638"/>
            <a:ext cx="7467600" cy="1143000"/>
          </a:xfrm>
        </p:spPr>
        <p:txBody>
          <a:bodyPr/>
          <a:lstStyle/>
          <a:p>
            <a:r>
              <a:rPr lang="sr-Latn-RS" dirty="0"/>
              <a:t>Struktura planiranih izdataka i rashda za 2026 godinu</a:t>
            </a:r>
          </a:p>
        </p:txBody>
      </p:sp>
      <p:sp>
        <p:nvSpPr>
          <p:cNvPr id="4" name="Slide Number Placeholder 3">
            <a:extLst>
              <a:ext uri="{FF2B5EF4-FFF2-40B4-BE49-F238E27FC236}">
                <a16:creationId xmlns:a16="http://schemas.microsoft.com/office/drawing/2014/main" id="{A6D64B2D-3A2B-220B-6286-142C0276A5B7}"/>
              </a:ext>
            </a:extLst>
          </p:cNvPr>
          <p:cNvSpPr>
            <a:spLocks noGrp="1"/>
          </p:cNvSpPr>
          <p:nvPr>
            <p:ph type="sldNum" sz="quarter" idx="15"/>
          </p:nvPr>
        </p:nvSpPr>
        <p:spPr>
          <a:xfrm>
            <a:off x="8129016" y="5734050"/>
            <a:ext cx="609600" cy="521208"/>
          </a:xfrm>
        </p:spPr>
        <p:txBody>
          <a:bodyPr/>
          <a:lstStyle/>
          <a:p>
            <a:fld id="{75FB0A07-249F-4345-993B-6AB4700608B8}" type="slidenum">
              <a:rPr lang="en-US" smtClean="0"/>
              <a:pPr/>
              <a:t>15</a:t>
            </a:fld>
            <a:endParaRPr lang="en-US"/>
          </a:p>
        </p:txBody>
      </p:sp>
      <p:graphicFrame>
        <p:nvGraphicFramePr>
          <p:cNvPr id="30" name="Content Placeholder 29">
            <a:extLst>
              <a:ext uri="{FF2B5EF4-FFF2-40B4-BE49-F238E27FC236}">
                <a16:creationId xmlns:a16="http://schemas.microsoft.com/office/drawing/2014/main" id="{06457425-C3CB-8726-A708-2FADD0EDC9C0}"/>
              </a:ext>
            </a:extLst>
          </p:cNvPr>
          <p:cNvGraphicFramePr>
            <a:graphicFrameLocks noGrp="1"/>
          </p:cNvGraphicFramePr>
          <p:nvPr>
            <p:ph sz="quarter" idx="1"/>
            <p:extLst>
              <p:ext uri="{D42A27DB-BD31-4B8C-83A1-F6EECF244321}">
                <p14:modId xmlns:p14="http://schemas.microsoft.com/office/powerpoint/2010/main" val="1498639451"/>
              </p:ext>
            </p:extLst>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754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6661"/>
            <a:ext cx="7787208" cy="311972"/>
          </a:xfrm>
        </p:spPr>
        <p:txBody>
          <a:bodyPr>
            <a:normAutofit fontScale="90000"/>
          </a:bodyPr>
          <a:lstStyle/>
          <a:p>
            <a:pPr algn="ctr"/>
            <a:r>
              <a:rPr lang="sr-Latn-RS" sz="3000" b="1" dirty="0"/>
              <a:t>Rashodi budžeta po programima</a:t>
            </a:r>
            <a:endParaRPr lang="en-US" sz="3000" b="1" dirty="0"/>
          </a:p>
        </p:txBody>
      </p:sp>
      <p:sp>
        <p:nvSpPr>
          <p:cNvPr id="4" name="Slide Number Placeholder 3"/>
          <p:cNvSpPr>
            <a:spLocks noGrp="1"/>
          </p:cNvSpPr>
          <p:nvPr>
            <p:ph type="sldNum" sz="quarter" idx="15"/>
          </p:nvPr>
        </p:nvSpPr>
        <p:spPr/>
        <p:txBody>
          <a:bodyPr>
            <a:normAutofit/>
          </a:bodyPr>
          <a:lstStyle/>
          <a:p>
            <a:endParaRPr lang="en-US" dirty="0"/>
          </a:p>
        </p:txBody>
      </p:sp>
      <p:graphicFrame>
        <p:nvGraphicFramePr>
          <p:cNvPr id="5" name="Table 4">
            <a:extLst>
              <a:ext uri="{FF2B5EF4-FFF2-40B4-BE49-F238E27FC236}">
                <a16:creationId xmlns:a16="http://schemas.microsoft.com/office/drawing/2014/main" id="{7F351DC1-E705-79A8-6134-5E4FB8AFB320}"/>
              </a:ext>
            </a:extLst>
          </p:cNvPr>
          <p:cNvGraphicFramePr>
            <a:graphicFrameLocks noGrp="1"/>
          </p:cNvGraphicFramePr>
          <p:nvPr>
            <p:extLst>
              <p:ext uri="{D42A27DB-BD31-4B8C-83A1-F6EECF244321}">
                <p14:modId xmlns:p14="http://schemas.microsoft.com/office/powerpoint/2010/main" val="1026932924"/>
              </p:ext>
            </p:extLst>
          </p:nvPr>
        </p:nvGraphicFramePr>
        <p:xfrm>
          <a:off x="467544" y="980728"/>
          <a:ext cx="7920881" cy="5540609"/>
        </p:xfrm>
        <a:graphic>
          <a:graphicData uri="http://schemas.openxmlformats.org/drawingml/2006/table">
            <a:tbl>
              <a:tblPr firstRow="1" firstCol="1" lastRow="1" lastCol="1" bandRow="1" bandCol="1">
                <a:tableStyleId>{5C22544A-7EE6-4342-B048-85BDC9FD1C3A}</a:tableStyleId>
              </a:tblPr>
              <a:tblGrid>
                <a:gridCol w="318676">
                  <a:extLst>
                    <a:ext uri="{9D8B030D-6E8A-4147-A177-3AD203B41FA5}">
                      <a16:colId xmlns:a16="http://schemas.microsoft.com/office/drawing/2014/main" val="2034695641"/>
                    </a:ext>
                  </a:extLst>
                </a:gridCol>
                <a:gridCol w="6327498">
                  <a:extLst>
                    <a:ext uri="{9D8B030D-6E8A-4147-A177-3AD203B41FA5}">
                      <a16:colId xmlns:a16="http://schemas.microsoft.com/office/drawing/2014/main" val="264881758"/>
                    </a:ext>
                  </a:extLst>
                </a:gridCol>
                <a:gridCol w="1274707">
                  <a:extLst>
                    <a:ext uri="{9D8B030D-6E8A-4147-A177-3AD203B41FA5}">
                      <a16:colId xmlns:a16="http://schemas.microsoft.com/office/drawing/2014/main" val="3750072250"/>
                    </a:ext>
                  </a:extLst>
                </a:gridCol>
              </a:tblGrid>
              <a:tr h="291611">
                <a:tc gridSpan="2">
                  <a:txBody>
                    <a:bodyPr/>
                    <a:lstStyle/>
                    <a:p>
                      <a:pPr algn="ctr">
                        <a:buNone/>
                      </a:pPr>
                      <a:r>
                        <a:rPr lang="en-US" sz="800">
                          <a:effectLst/>
                        </a:rPr>
                        <a:t>Naziv programa</a:t>
                      </a:r>
                      <a:endParaRPr lang="en-US"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US"/>
                    </a:p>
                  </a:txBody>
                  <a:tcPr/>
                </a:tc>
                <a:tc>
                  <a:txBody>
                    <a:bodyPr/>
                    <a:lstStyle/>
                    <a:p>
                      <a:pPr algn="ctr">
                        <a:buNone/>
                      </a:pPr>
                      <a:r>
                        <a:rPr lang="en-US" sz="800">
                          <a:effectLst/>
                        </a:rPr>
                        <a:t>Iznos</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38310792"/>
                  </a:ext>
                </a:extLst>
              </a:tr>
              <a:tr h="291611">
                <a:tc>
                  <a:txBody>
                    <a:bodyPr/>
                    <a:lstStyle/>
                    <a:p>
                      <a:pPr>
                        <a:buNone/>
                      </a:pPr>
                      <a:r>
                        <a:rPr lang="en-US" sz="800">
                          <a:effectLst/>
                        </a:rPr>
                        <a:t>1</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STANOVANJE, URBANIZAM I PROSTORNO PLANIRANJE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9.100.000,00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115489382"/>
                  </a:ext>
                </a:extLst>
              </a:tr>
              <a:tr h="291611">
                <a:tc>
                  <a:txBody>
                    <a:bodyPr/>
                    <a:lstStyle/>
                    <a:p>
                      <a:pPr>
                        <a:buNone/>
                      </a:pPr>
                      <a:r>
                        <a:rPr lang="en-US" sz="800">
                          <a:effectLst/>
                        </a:rPr>
                        <a:t>2</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KOMUNALNE DELATNOSTI</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147.100.000,00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94168048"/>
                  </a:ext>
                </a:extLst>
              </a:tr>
              <a:tr h="291611">
                <a:tc>
                  <a:txBody>
                    <a:bodyPr/>
                    <a:lstStyle/>
                    <a:p>
                      <a:pPr>
                        <a:buNone/>
                      </a:pPr>
                      <a:r>
                        <a:rPr lang="en-US" sz="800">
                          <a:effectLst/>
                        </a:rPr>
                        <a:t>3</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LOKALNI EKONOMSKI RAZVOJ</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3.600.000,00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992584266"/>
                  </a:ext>
                </a:extLst>
              </a:tr>
              <a:tr h="291611">
                <a:tc>
                  <a:txBody>
                    <a:bodyPr/>
                    <a:lstStyle/>
                    <a:p>
                      <a:pPr>
                        <a:buNone/>
                      </a:pPr>
                      <a:r>
                        <a:rPr lang="en-US" sz="800">
                          <a:effectLst/>
                        </a:rPr>
                        <a:t>4</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RAZVOJ TURIZMA</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53.018.614,00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097277471"/>
                  </a:ext>
                </a:extLst>
              </a:tr>
              <a:tr h="291611">
                <a:tc>
                  <a:txBody>
                    <a:bodyPr/>
                    <a:lstStyle/>
                    <a:p>
                      <a:pPr>
                        <a:buNone/>
                      </a:pPr>
                      <a:r>
                        <a:rPr lang="en-US" sz="800">
                          <a:effectLst/>
                        </a:rPr>
                        <a:t>5</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POLJOPRIVREDA I RURALNI RAZVOJ</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2.000.000,00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744622027"/>
                  </a:ext>
                </a:extLst>
              </a:tr>
              <a:tr h="291611">
                <a:tc>
                  <a:txBody>
                    <a:bodyPr/>
                    <a:lstStyle/>
                    <a:p>
                      <a:pPr>
                        <a:buNone/>
                      </a:pPr>
                      <a:r>
                        <a:rPr lang="en-US" sz="800">
                          <a:effectLst/>
                        </a:rPr>
                        <a:t>6</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ZAŠTITA ŽIVOTNE SREDINE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9.000.000,00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29237928"/>
                  </a:ext>
                </a:extLst>
              </a:tr>
              <a:tr h="291611">
                <a:tc>
                  <a:txBody>
                    <a:bodyPr/>
                    <a:lstStyle/>
                    <a:p>
                      <a:pPr>
                        <a:buNone/>
                      </a:pPr>
                      <a:r>
                        <a:rPr lang="en-US" sz="800">
                          <a:effectLst/>
                        </a:rPr>
                        <a:t>7</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ORGANIZACIJA SAOBRAĆAJA I SAOBRAĆAJNA INFRASTRUKTURA</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96.848.000,00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185834277"/>
                  </a:ext>
                </a:extLst>
              </a:tr>
              <a:tr h="291611">
                <a:tc>
                  <a:txBody>
                    <a:bodyPr/>
                    <a:lstStyle/>
                    <a:p>
                      <a:pPr>
                        <a:buNone/>
                      </a:pPr>
                      <a:r>
                        <a:rPr lang="en-US" sz="800">
                          <a:effectLst/>
                        </a:rPr>
                        <a:t>8</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PREDŠKOLSKO VASPITANJE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180.942.489,00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095775483"/>
                  </a:ext>
                </a:extLst>
              </a:tr>
              <a:tr h="291611">
                <a:tc>
                  <a:txBody>
                    <a:bodyPr/>
                    <a:lstStyle/>
                    <a:p>
                      <a:pPr>
                        <a:buNone/>
                      </a:pPr>
                      <a:r>
                        <a:rPr lang="en-US" sz="800">
                          <a:effectLst/>
                        </a:rPr>
                        <a:t>9</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OSNOVNO OBRAZOVANJE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133.354.500,00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541505362"/>
                  </a:ext>
                </a:extLst>
              </a:tr>
              <a:tr h="291611">
                <a:tc>
                  <a:txBody>
                    <a:bodyPr/>
                    <a:lstStyle/>
                    <a:p>
                      <a:pPr>
                        <a:buNone/>
                      </a:pPr>
                      <a:r>
                        <a:rPr lang="en-US" sz="800">
                          <a:effectLst/>
                        </a:rPr>
                        <a:t>10</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SREDNJE OBRAZOVANJE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31.790.000,00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1548323839"/>
                  </a:ext>
                </a:extLst>
              </a:tr>
              <a:tr h="291611">
                <a:tc>
                  <a:txBody>
                    <a:bodyPr/>
                    <a:lstStyle/>
                    <a:p>
                      <a:pPr>
                        <a:buNone/>
                      </a:pPr>
                      <a:r>
                        <a:rPr lang="en-US" sz="800">
                          <a:effectLst/>
                        </a:rPr>
                        <a:t>11</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SOCIJALNA I DEČJA ZAŠTITA</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27.535.000,00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530272396"/>
                  </a:ext>
                </a:extLst>
              </a:tr>
              <a:tr h="291611">
                <a:tc>
                  <a:txBody>
                    <a:bodyPr/>
                    <a:lstStyle/>
                    <a:p>
                      <a:pPr>
                        <a:buNone/>
                      </a:pPr>
                      <a:r>
                        <a:rPr lang="en-US" sz="800">
                          <a:effectLst/>
                        </a:rPr>
                        <a:t>12</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ZDRAVSTVENA ZAŠTITA</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3.700.000,00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224795986"/>
                  </a:ext>
                </a:extLst>
              </a:tr>
              <a:tr h="291611">
                <a:tc>
                  <a:txBody>
                    <a:bodyPr/>
                    <a:lstStyle/>
                    <a:p>
                      <a:pPr>
                        <a:buNone/>
                      </a:pPr>
                      <a:r>
                        <a:rPr lang="en-US" sz="800">
                          <a:effectLst/>
                        </a:rPr>
                        <a:t>13</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RAZVOJ KULTURE I INFORMISANJA</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55.470.453,00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866797387"/>
                  </a:ext>
                </a:extLst>
              </a:tr>
              <a:tr h="291611">
                <a:tc>
                  <a:txBody>
                    <a:bodyPr/>
                    <a:lstStyle/>
                    <a:p>
                      <a:pPr>
                        <a:buNone/>
                      </a:pPr>
                      <a:r>
                        <a:rPr lang="en-US" sz="800">
                          <a:effectLst/>
                        </a:rPr>
                        <a:t>14</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RAZVOJ SPORTA I OMLADINE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41.888.178,00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4230179364"/>
                  </a:ext>
                </a:extLst>
              </a:tr>
              <a:tr h="291611">
                <a:tc>
                  <a:txBody>
                    <a:bodyPr/>
                    <a:lstStyle/>
                    <a:p>
                      <a:pPr>
                        <a:buNone/>
                      </a:pPr>
                      <a:r>
                        <a:rPr lang="en-US" sz="800">
                          <a:effectLst/>
                        </a:rPr>
                        <a:t>15</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OPŠTE USLUGE LOKALNE SAMOUPRAVE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357.589.246,00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3454655242"/>
                  </a:ext>
                </a:extLst>
              </a:tr>
              <a:tr h="291611">
                <a:tc>
                  <a:txBody>
                    <a:bodyPr/>
                    <a:lstStyle/>
                    <a:p>
                      <a:pPr>
                        <a:buNone/>
                      </a:pPr>
                      <a:r>
                        <a:rPr lang="en-US" sz="800">
                          <a:effectLst/>
                        </a:rPr>
                        <a:t>16</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POLITIČKI SISTEM LOKALNE SAMOUPRAVE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27.394.159,00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457048251"/>
                  </a:ext>
                </a:extLst>
              </a:tr>
              <a:tr h="291611">
                <a:tc>
                  <a:txBody>
                    <a:bodyPr/>
                    <a:lstStyle/>
                    <a:p>
                      <a:pPr>
                        <a:buNone/>
                      </a:pPr>
                      <a:r>
                        <a:rPr lang="en-US" sz="800">
                          <a:effectLst/>
                        </a:rPr>
                        <a:t>17</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buNone/>
                      </a:pPr>
                      <a:r>
                        <a:rPr lang="en-US" sz="800">
                          <a:effectLst/>
                        </a:rPr>
                        <a:t>ENERGETSKA EFIKASNOST I OBNOVLJIVI IZVORI ENERGIJE</a:t>
                      </a:r>
                      <a:endParaRPr lang="en-US" sz="1000">
                        <a:effectLst/>
                        <a:latin typeface="Times New Roman" panose="02020603050405020304" pitchFamily="18" charset="0"/>
                        <a:ea typeface="Times New Roman" panose="02020603050405020304" pitchFamily="18" charset="0"/>
                      </a:endParaRPr>
                    </a:p>
                  </a:txBody>
                  <a:tcPr marL="0" marR="0" marT="0" marB="0"/>
                </a:tc>
                <a:tc>
                  <a:txBody>
                    <a:bodyPr/>
                    <a:lstStyle/>
                    <a:p>
                      <a:pPr algn="r">
                        <a:buNone/>
                      </a:pPr>
                      <a:r>
                        <a:rPr lang="en-US" sz="800">
                          <a:effectLst/>
                        </a:rPr>
                        <a:t>12.000.000,00</a:t>
                      </a:r>
                      <a:endParaRPr lang="en-US" sz="100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626053768"/>
                  </a:ext>
                </a:extLst>
              </a:tr>
              <a:tr h="291611">
                <a:tc gridSpan="2">
                  <a:txBody>
                    <a:bodyPr/>
                    <a:lstStyle/>
                    <a:p>
                      <a:pPr>
                        <a:buNone/>
                      </a:pPr>
                      <a:r>
                        <a:rPr lang="en-US" sz="800">
                          <a:effectLst/>
                        </a:rPr>
                        <a:t>Ukupno za BK</a:t>
                      </a:r>
                      <a:endParaRPr lang="en-US" sz="1000">
                        <a:effectLst/>
                        <a:latin typeface="Times New Roman" panose="02020603050405020304" pitchFamily="18" charset="0"/>
                        <a:ea typeface="Times New Roman" panose="02020603050405020304" pitchFamily="18" charset="0"/>
                      </a:endParaRPr>
                    </a:p>
                  </a:txBody>
                  <a:tcPr marL="0" marR="0" marT="0" marB="0"/>
                </a:tc>
                <a:tc hMerge="1">
                  <a:txBody>
                    <a:bodyPr/>
                    <a:lstStyle/>
                    <a:p>
                      <a:endParaRPr lang="en-US"/>
                    </a:p>
                  </a:txBody>
                  <a:tcPr/>
                </a:tc>
                <a:tc>
                  <a:txBody>
                    <a:bodyPr/>
                    <a:lstStyle/>
                    <a:p>
                      <a:pPr algn="r">
                        <a:buNone/>
                      </a:pPr>
                      <a:r>
                        <a:rPr lang="en-US" sz="800" dirty="0">
                          <a:effectLst/>
                        </a:rPr>
                        <a:t>1.192.330.639,00</a:t>
                      </a:r>
                      <a:endParaRPr lang="en-US" sz="10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74813314"/>
                  </a:ext>
                </a:extLst>
              </a:tr>
            </a:tbl>
          </a:graphicData>
        </a:graphic>
      </p:graphicFrame>
    </p:spTree>
    <p:extLst>
      <p:ext uri="{BB962C8B-B14F-4D97-AF65-F5344CB8AC3E}">
        <p14:creationId xmlns:p14="http://schemas.microsoft.com/office/powerpoint/2010/main" val="342274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000" b="1" dirty="0"/>
              <a:t>Rashodi budžeta raspoređeni po budžetskim </a:t>
            </a:r>
            <a:r>
              <a:rPr lang="sr-Latn-RS" sz="3000" b="1" dirty="0" err="1"/>
              <a:t>korsinicima</a:t>
            </a:r>
            <a:endParaRPr lang="en-US" sz="3000" b="1" dirty="0"/>
          </a:p>
        </p:txBody>
      </p:sp>
      <p:sp>
        <p:nvSpPr>
          <p:cNvPr id="4" name="Slide Number Placeholder 3"/>
          <p:cNvSpPr>
            <a:spLocks noGrp="1"/>
          </p:cNvSpPr>
          <p:nvPr>
            <p:ph type="sldNum" sz="quarter" idx="15"/>
          </p:nvPr>
        </p:nvSpPr>
        <p:spPr/>
        <p:txBody>
          <a:bodyPr>
            <a:normAutofit/>
          </a:bodyPr>
          <a:lstStyle/>
          <a:p>
            <a:endParaRPr lang="en-US" dirty="0"/>
          </a:p>
        </p:txBody>
      </p:sp>
      <p:graphicFrame>
        <p:nvGraphicFramePr>
          <p:cNvPr id="8" name="Content Placeholder 4">
            <a:extLst>
              <a:ext uri="{FF2B5EF4-FFF2-40B4-BE49-F238E27FC236}">
                <a16:creationId xmlns:a16="http://schemas.microsoft.com/office/drawing/2014/main" id="{D94D7FF2-6064-7ABB-FCC5-2964D71C9DB3}"/>
              </a:ext>
            </a:extLst>
          </p:cNvPr>
          <p:cNvGraphicFramePr>
            <a:graphicFrameLocks noGrp="1"/>
          </p:cNvGraphicFramePr>
          <p:nvPr>
            <p:ph idx="1"/>
            <p:extLst>
              <p:ext uri="{D42A27DB-BD31-4B8C-83A1-F6EECF244321}">
                <p14:modId xmlns:p14="http://schemas.microsoft.com/office/powerpoint/2010/main" val="3962917051"/>
              </p:ext>
            </p:extLst>
          </p:nvPr>
        </p:nvGraphicFramePr>
        <p:xfrm>
          <a:off x="457200" y="1556792"/>
          <a:ext cx="7671815" cy="5136392"/>
        </p:xfrm>
        <a:graphic>
          <a:graphicData uri="http://schemas.openxmlformats.org/drawingml/2006/table">
            <a:tbl>
              <a:tblPr firstRow="1" firstCol="1" bandRow="1">
                <a:tableStyleId>{8799B23B-EC83-4686-B30A-512413B5E67A}</a:tableStyleId>
              </a:tblPr>
              <a:tblGrid>
                <a:gridCol w="666464">
                  <a:extLst>
                    <a:ext uri="{9D8B030D-6E8A-4147-A177-3AD203B41FA5}">
                      <a16:colId xmlns:a16="http://schemas.microsoft.com/office/drawing/2014/main" val="20000"/>
                    </a:ext>
                  </a:extLst>
                </a:gridCol>
                <a:gridCol w="5109555">
                  <a:extLst>
                    <a:ext uri="{9D8B030D-6E8A-4147-A177-3AD203B41FA5}">
                      <a16:colId xmlns:a16="http://schemas.microsoft.com/office/drawing/2014/main" val="20001"/>
                    </a:ext>
                  </a:extLst>
                </a:gridCol>
                <a:gridCol w="1895796">
                  <a:extLst>
                    <a:ext uri="{9D8B030D-6E8A-4147-A177-3AD203B41FA5}">
                      <a16:colId xmlns:a16="http://schemas.microsoft.com/office/drawing/2014/main" val="20002"/>
                    </a:ext>
                  </a:extLst>
                </a:gridCol>
              </a:tblGrid>
              <a:tr h="1247424">
                <a:tc>
                  <a:txBody>
                    <a:bodyPr/>
                    <a:lstStyle/>
                    <a:p>
                      <a:pPr marL="0" marR="0">
                        <a:spcBef>
                          <a:spcPts val="0"/>
                        </a:spcBef>
                        <a:spcAft>
                          <a:spcPts val="0"/>
                        </a:spcAft>
                      </a:pPr>
                      <a:r>
                        <a:rPr lang="en-US" sz="1200" dirty="0">
                          <a:effectLst/>
                        </a:rPr>
                        <a:t>R. br.</a:t>
                      </a:r>
                    </a:p>
                  </a:txBody>
                  <a:tcPr marL="68580" marR="68580" marT="0" marB="0" anchor="ctr"/>
                </a:tc>
                <a:tc>
                  <a:txBody>
                    <a:bodyPr/>
                    <a:lstStyle/>
                    <a:p>
                      <a:pPr marL="0" marR="0">
                        <a:spcBef>
                          <a:spcPts val="0"/>
                        </a:spcBef>
                        <a:spcAft>
                          <a:spcPts val="0"/>
                        </a:spcAft>
                      </a:pPr>
                      <a:r>
                        <a:rPr lang="en-US" sz="1200" dirty="0" err="1">
                          <a:effectLst/>
                        </a:rPr>
                        <a:t>Naziv</a:t>
                      </a:r>
                      <a:r>
                        <a:rPr lang="en-US" sz="1200" dirty="0">
                          <a:effectLst/>
                        </a:rPr>
                        <a:t> </a:t>
                      </a:r>
                      <a:r>
                        <a:rPr lang="en-US" sz="1200" dirty="0" err="1">
                          <a:effectLst/>
                        </a:rPr>
                        <a:t>budžetskog</a:t>
                      </a:r>
                      <a:r>
                        <a:rPr lang="en-US" sz="1200" dirty="0">
                          <a:effectLst/>
                        </a:rPr>
                        <a:t> </a:t>
                      </a:r>
                      <a:r>
                        <a:rPr lang="en-US" sz="1200" dirty="0" err="1">
                          <a:effectLst/>
                        </a:rPr>
                        <a:t>korisnika</a:t>
                      </a:r>
                      <a:endParaRPr lang="en-US" sz="1200" dirty="0">
                        <a:effectLst/>
                      </a:endParaRPr>
                    </a:p>
                  </a:txBody>
                  <a:tcPr marL="68580" marR="68580" marT="0" marB="0" anchor="ctr"/>
                </a:tc>
                <a:tc>
                  <a:txBody>
                    <a:bodyPr/>
                    <a:lstStyle/>
                    <a:p>
                      <a:pPr algn="ctr"/>
                      <a:r>
                        <a:rPr lang="sr-Latn-RS" sz="1200" dirty="0"/>
                        <a:t>Sredstva iz Nacrta Odluke o budžetu za 2026. godinu  (iznos u dinarima)</a:t>
                      </a:r>
                    </a:p>
                  </a:txBody>
                  <a:tcPr marL="68580" marR="68580" marT="0" marB="0" anchor="ctr"/>
                </a:tc>
                <a:extLst>
                  <a:ext uri="{0D108BD9-81ED-4DB2-BD59-A6C34878D82A}">
                    <a16:rowId xmlns:a16="http://schemas.microsoft.com/office/drawing/2014/main" val="10000"/>
                  </a:ext>
                </a:extLst>
              </a:tr>
              <a:tr h="311856">
                <a:tc>
                  <a:txBody>
                    <a:bodyPr/>
                    <a:lstStyle/>
                    <a:p>
                      <a:pPr marL="0" marR="0" algn="ctr">
                        <a:spcBef>
                          <a:spcPts val="0"/>
                        </a:spcBef>
                        <a:spcAft>
                          <a:spcPts val="0"/>
                        </a:spcAft>
                      </a:pPr>
                      <a:r>
                        <a:rPr lang="en-US" sz="1000" dirty="0">
                          <a:effectLst/>
                        </a:rPr>
                        <a:t>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Skupština</a:t>
                      </a:r>
                      <a:r>
                        <a:rPr lang="en-US" sz="1500" dirty="0">
                          <a:effectLst/>
                        </a:rPr>
                        <a:t> </a:t>
                      </a:r>
                      <a:r>
                        <a:rPr lang="en-US" sz="1500" dirty="0" err="1">
                          <a:effectLst/>
                        </a:rPr>
                        <a:t>opštine</a:t>
                      </a:r>
                      <a:r>
                        <a:rPr lang="en-US" sz="1500" dirty="0">
                          <a:effectLst/>
                        </a:rPr>
                        <a:t> </a:t>
                      </a:r>
                      <a:endParaRPr lang="en-US" sz="1500" dirty="0">
                        <a:solidFill>
                          <a:srgbClr val="FF0000"/>
                        </a:solidFill>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12.119.627</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447969">
                <a:tc>
                  <a:txBody>
                    <a:bodyPr/>
                    <a:lstStyle/>
                    <a:p>
                      <a:pPr marL="0" marR="0" algn="ctr">
                        <a:spcBef>
                          <a:spcPts val="0"/>
                        </a:spcBef>
                        <a:spcAft>
                          <a:spcPts val="0"/>
                        </a:spcAft>
                      </a:pPr>
                      <a:r>
                        <a:rPr lang="en-US" sz="1000" dirty="0">
                          <a:effectLst/>
                        </a:rPr>
                        <a:t>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Predsednik opštine </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10</a:t>
                      </a:r>
                      <a:r>
                        <a:rPr lang="en-US" sz="1200" dirty="0">
                          <a:effectLst/>
                          <a:latin typeface="Times New Roman"/>
                          <a:ea typeface="Times New Roman"/>
                        </a:rPr>
                        <a:t>.</a:t>
                      </a:r>
                      <a:r>
                        <a:rPr lang="sr-Latn-RS" sz="1200" dirty="0">
                          <a:effectLst/>
                          <a:latin typeface="Times New Roman"/>
                          <a:ea typeface="Times New Roman"/>
                        </a:rPr>
                        <a:t>331.599</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311856">
                <a:tc>
                  <a:txBody>
                    <a:bodyPr/>
                    <a:lstStyle/>
                    <a:p>
                      <a:pPr marL="0" marR="0" algn="ctr">
                        <a:spcBef>
                          <a:spcPts val="0"/>
                        </a:spcBef>
                        <a:spcAft>
                          <a:spcPts val="0"/>
                        </a:spcAft>
                      </a:pPr>
                      <a:r>
                        <a:rPr lang="en-US" sz="1000" dirty="0">
                          <a:effectLst/>
                        </a:rPr>
                        <a:t>3.</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Opštinsko  veće</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4.942.933</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3"/>
                  </a:ext>
                </a:extLst>
              </a:tr>
              <a:tr h="311856">
                <a:tc>
                  <a:txBody>
                    <a:bodyPr/>
                    <a:lstStyle/>
                    <a:p>
                      <a:pPr marL="0" marR="0" algn="ctr">
                        <a:spcBef>
                          <a:spcPts val="0"/>
                        </a:spcBef>
                        <a:spcAft>
                          <a:spcPts val="0"/>
                        </a:spcAft>
                      </a:pPr>
                      <a:r>
                        <a:rPr lang="en-US" sz="1000" dirty="0">
                          <a:effectLst/>
                        </a:rPr>
                        <a:t>4.</a:t>
                      </a:r>
                      <a:endParaRPr lang="en-US" sz="1200" dirty="0">
                        <a:effectLst/>
                        <a:latin typeface="Times New Roman"/>
                        <a:ea typeface="Times New Roman"/>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effectLst/>
                        </a:rPr>
                        <a:t>Opštinska uprava</a:t>
                      </a:r>
                      <a:endParaRPr lang="en-US" sz="1200" dirty="0">
                        <a:solidFill>
                          <a:srgbClr val="FF0000"/>
                        </a:solidFill>
                        <a:effectLst/>
                        <a:latin typeface="+mn-lt"/>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671.058.197</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311856">
                <a:tc>
                  <a:txBody>
                    <a:bodyPr/>
                    <a:lstStyle/>
                    <a:p>
                      <a:pPr marL="0" marR="0" algn="ctr">
                        <a:spcBef>
                          <a:spcPts val="0"/>
                        </a:spcBef>
                        <a:spcAft>
                          <a:spcPts val="0"/>
                        </a:spcAft>
                      </a:pPr>
                      <a:r>
                        <a:rPr lang="en-US" sz="1000" dirty="0">
                          <a:effectLst/>
                        </a:rPr>
                        <a:t>5.</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Opštinsko pravobranilaštvo</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3.146.273</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5"/>
                  </a:ext>
                </a:extLst>
              </a:tr>
              <a:tr h="311856">
                <a:tc>
                  <a:txBody>
                    <a:bodyPr/>
                    <a:lstStyle/>
                    <a:p>
                      <a:pPr marL="0" marR="0" algn="ctr">
                        <a:spcBef>
                          <a:spcPts val="0"/>
                        </a:spcBef>
                        <a:spcAft>
                          <a:spcPts val="0"/>
                        </a:spcAft>
                      </a:pPr>
                      <a:r>
                        <a:rPr lang="en-US" sz="1000" dirty="0">
                          <a:effectLst/>
                        </a:rPr>
                        <a:t>6.</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a:effectLst/>
                        </a:rPr>
                        <a:t>Mesne </a:t>
                      </a:r>
                      <a:r>
                        <a:rPr lang="en-US" sz="1500" dirty="0" err="1">
                          <a:effectLst/>
                        </a:rPr>
                        <a:t>zajednice</a:t>
                      </a:r>
                      <a:endParaRPr lang="en-US" sz="1500" dirty="0">
                        <a:effectLst/>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3.342.776</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6"/>
                  </a:ext>
                </a:extLst>
              </a:tr>
              <a:tr h="322439">
                <a:tc>
                  <a:txBody>
                    <a:bodyPr/>
                    <a:lstStyle/>
                    <a:p>
                      <a:pPr marL="0" marR="0" algn="ctr">
                        <a:spcBef>
                          <a:spcPts val="0"/>
                        </a:spcBef>
                        <a:spcAft>
                          <a:spcPts val="0"/>
                        </a:spcAft>
                      </a:pPr>
                      <a:r>
                        <a:rPr lang="en-US" sz="1000" dirty="0">
                          <a:effectLst/>
                        </a:rPr>
                        <a:t>7.</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Ustanova za kulturu Sjenica</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29.765.482</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7"/>
                  </a:ext>
                </a:extLst>
              </a:tr>
              <a:tr h="311856">
                <a:tc>
                  <a:txBody>
                    <a:bodyPr/>
                    <a:lstStyle/>
                    <a:p>
                      <a:pPr marL="0" marR="0" algn="ctr">
                        <a:spcBef>
                          <a:spcPts val="0"/>
                        </a:spcBef>
                        <a:spcAft>
                          <a:spcPts val="0"/>
                        </a:spcAft>
                      </a:pPr>
                      <a:r>
                        <a:rPr lang="en-US" sz="1000" dirty="0">
                          <a:effectLst/>
                        </a:rPr>
                        <a:t>8.</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Biblioteka</a:t>
                      </a:r>
                      <a:r>
                        <a:rPr lang="en-US" sz="1500" dirty="0">
                          <a:effectLst/>
                        </a:rPr>
                        <a:t> „</a:t>
                      </a:r>
                      <a:r>
                        <a:rPr lang="en-US" sz="1500" dirty="0" err="1">
                          <a:effectLst/>
                        </a:rPr>
                        <a:t>Muhamed</a:t>
                      </a:r>
                      <a:r>
                        <a:rPr lang="en-US" sz="1500" dirty="0">
                          <a:effectLst/>
                        </a:rPr>
                        <a:t> </a:t>
                      </a:r>
                      <a:r>
                        <a:rPr lang="en-US" sz="1500" dirty="0" err="1">
                          <a:effectLst/>
                        </a:rPr>
                        <a:t>Abdagić</a:t>
                      </a:r>
                      <a:r>
                        <a:rPr lang="en-US" sz="1500" dirty="0">
                          <a:effectLst/>
                        </a:rPr>
                        <a:t>“</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22.904.971</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8"/>
                  </a:ext>
                </a:extLst>
              </a:tr>
              <a:tr h="311856">
                <a:tc>
                  <a:txBody>
                    <a:bodyPr/>
                    <a:lstStyle/>
                    <a:p>
                      <a:pPr marL="0" marR="0" algn="ctr">
                        <a:spcBef>
                          <a:spcPts val="0"/>
                        </a:spcBef>
                        <a:spcAft>
                          <a:spcPts val="0"/>
                        </a:spcAft>
                      </a:pPr>
                      <a:r>
                        <a:rPr lang="en-US" sz="1000" dirty="0">
                          <a:effectLst/>
                        </a:rPr>
                        <a:t>10.</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Predškolska</a:t>
                      </a:r>
                      <a:r>
                        <a:rPr lang="en-US" sz="1500" dirty="0">
                          <a:effectLst/>
                        </a:rPr>
                        <a:t> </a:t>
                      </a:r>
                      <a:r>
                        <a:rPr lang="en-US" sz="1500" dirty="0" err="1">
                          <a:effectLst/>
                        </a:rPr>
                        <a:t>ustanova</a:t>
                      </a:r>
                      <a:r>
                        <a:rPr lang="en-US" sz="1500" dirty="0">
                          <a:effectLst/>
                        </a:rPr>
                        <a:t> „</a:t>
                      </a:r>
                      <a:r>
                        <a:rPr lang="en-US" sz="1500" dirty="0" err="1">
                          <a:effectLst/>
                        </a:rPr>
                        <a:t>Maslačak</a:t>
                      </a:r>
                      <a:r>
                        <a:rPr lang="en-US" sz="1500" dirty="0">
                          <a:effectLst/>
                        </a:rPr>
                        <a:t>“ </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180.942.489</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0"/>
                  </a:ext>
                </a:extLst>
              </a:tr>
              <a:tr h="311856">
                <a:tc>
                  <a:txBody>
                    <a:bodyPr/>
                    <a:lstStyle/>
                    <a:p>
                      <a:pPr marL="0" marR="0" algn="ctr">
                        <a:spcBef>
                          <a:spcPts val="0"/>
                        </a:spcBef>
                        <a:spcAft>
                          <a:spcPts val="0"/>
                        </a:spcAft>
                      </a:pPr>
                      <a:r>
                        <a:rPr lang="en-US" sz="1000" dirty="0">
                          <a:effectLst/>
                        </a:rPr>
                        <a:t>11.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pl-PL" sz="1500" dirty="0">
                          <a:effectLst/>
                        </a:rPr>
                        <a:t>Ustanova za sport i rekreaciju Sjenica</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31.038.178</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1"/>
                  </a:ext>
                </a:extLst>
              </a:tr>
              <a:tr h="311856">
                <a:tc>
                  <a:txBody>
                    <a:bodyPr/>
                    <a:lstStyle/>
                    <a:p>
                      <a:pPr marL="0" marR="0" algn="ctr">
                        <a:spcBef>
                          <a:spcPts val="0"/>
                        </a:spcBef>
                        <a:spcAft>
                          <a:spcPts val="0"/>
                        </a:spcAft>
                      </a:pPr>
                      <a:r>
                        <a:rPr lang="en-US" sz="1000" dirty="0">
                          <a:effectLst/>
                        </a:rPr>
                        <a:t>12.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en-US" sz="1500" dirty="0" err="1">
                          <a:effectLst/>
                        </a:rPr>
                        <a:t>Turistička</a:t>
                      </a:r>
                      <a:r>
                        <a:rPr lang="en-US" sz="1500" dirty="0">
                          <a:effectLst/>
                        </a:rPr>
                        <a:t> </a:t>
                      </a:r>
                      <a:r>
                        <a:rPr lang="en-US" sz="1500" dirty="0" err="1">
                          <a:effectLst/>
                        </a:rPr>
                        <a:t>organizacija</a:t>
                      </a:r>
                      <a:r>
                        <a:rPr lang="en-US" sz="1500" dirty="0">
                          <a:effectLst/>
                        </a:rPr>
                        <a:t> Sjenica </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53.018.614</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2"/>
                  </a:ext>
                </a:extLst>
              </a:tr>
              <a:tr h="311856">
                <a:tc>
                  <a:txBody>
                    <a:bodyPr/>
                    <a:lstStyle/>
                    <a:p>
                      <a:pPr marL="0" marR="0" algn="ctr">
                        <a:spcBef>
                          <a:spcPts val="0"/>
                        </a:spcBef>
                        <a:spcAft>
                          <a:spcPts val="0"/>
                        </a:spcAft>
                      </a:pPr>
                      <a:r>
                        <a:rPr lang="en-US" sz="1000" b="1" dirty="0">
                          <a:effectLst/>
                          <a:latin typeface="+mj-lt"/>
                          <a:ea typeface="Times New Roman"/>
                        </a:rPr>
                        <a:t>13.</a:t>
                      </a:r>
                    </a:p>
                  </a:txBody>
                  <a:tcPr marL="68580" marR="68580" marT="0" marB="0" anchor="b"/>
                </a:tc>
                <a:tc>
                  <a:txBody>
                    <a:bodyPr/>
                    <a:lstStyle/>
                    <a:p>
                      <a:pPr marL="0" marR="0">
                        <a:spcBef>
                          <a:spcPts val="0"/>
                        </a:spcBef>
                        <a:spcAft>
                          <a:spcPts val="0"/>
                        </a:spcAft>
                      </a:pPr>
                      <a:r>
                        <a:rPr lang="en-US" sz="1500" dirty="0">
                          <a:effectLst/>
                          <a:latin typeface="Times New Roman"/>
                          <a:ea typeface="Times New Roman"/>
                        </a:rPr>
                        <a:t>Za</a:t>
                      </a:r>
                      <a:r>
                        <a:rPr lang="sr-Latn-RS" sz="1500" dirty="0">
                          <a:effectLst/>
                          <a:latin typeface="Times New Roman"/>
                          <a:ea typeface="Times New Roman"/>
                        </a:rPr>
                        <a:t>štitnik građana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40.000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3668628146"/>
                  </a:ext>
                </a:extLst>
              </a:tr>
            </a:tbl>
          </a:graphicData>
        </a:graphic>
      </p:graphicFrame>
    </p:spTree>
    <p:extLst>
      <p:ext uri="{BB962C8B-B14F-4D97-AF65-F5344CB8AC3E}">
        <p14:creationId xmlns:p14="http://schemas.microsoft.com/office/powerpoint/2010/main" val="284761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E920-3E35-BBA0-A6B6-27B834D088A2}"/>
              </a:ext>
            </a:extLst>
          </p:cNvPr>
          <p:cNvSpPr>
            <a:spLocks noGrp="1"/>
          </p:cNvSpPr>
          <p:nvPr>
            <p:ph type="title"/>
          </p:nvPr>
        </p:nvSpPr>
        <p:spPr/>
        <p:txBody>
          <a:bodyPr/>
          <a:lstStyle/>
          <a:p>
            <a:r>
              <a:rPr lang="sr-Latn-RS" dirty="0"/>
              <a:t>Rashodi prema korisnicima subvencija i </a:t>
            </a:r>
            <a:r>
              <a:rPr lang="sr-Latn-RS" dirty="0" err="1"/>
              <a:t>dotoacija</a:t>
            </a:r>
            <a:r>
              <a:rPr lang="sr-Latn-RS" dirty="0"/>
              <a:t>	</a:t>
            </a:r>
          </a:p>
        </p:txBody>
      </p:sp>
      <p:graphicFrame>
        <p:nvGraphicFramePr>
          <p:cNvPr id="5" name="Content Placeholder 4">
            <a:extLst>
              <a:ext uri="{FF2B5EF4-FFF2-40B4-BE49-F238E27FC236}">
                <a16:creationId xmlns:a16="http://schemas.microsoft.com/office/drawing/2014/main" id="{883687DE-4E6F-444D-9FCF-B894F6D65CDA}"/>
              </a:ext>
            </a:extLst>
          </p:cNvPr>
          <p:cNvGraphicFramePr>
            <a:graphicFrameLocks noGrp="1"/>
          </p:cNvGraphicFramePr>
          <p:nvPr>
            <p:ph idx="1"/>
            <p:extLst>
              <p:ext uri="{D42A27DB-BD31-4B8C-83A1-F6EECF244321}">
                <p14:modId xmlns:p14="http://schemas.microsoft.com/office/powerpoint/2010/main" val="3527020133"/>
              </p:ext>
            </p:extLst>
          </p:nvPr>
        </p:nvGraphicFramePr>
        <p:xfrm>
          <a:off x="457200" y="1556792"/>
          <a:ext cx="7859216" cy="4896548"/>
        </p:xfrm>
        <a:graphic>
          <a:graphicData uri="http://schemas.openxmlformats.org/drawingml/2006/table">
            <a:tbl>
              <a:tblPr firstRow="1" firstCol="1" bandRow="1">
                <a:tableStyleId>{8799B23B-EC83-4686-B30A-512413B5E67A}</a:tableStyleId>
              </a:tblPr>
              <a:tblGrid>
                <a:gridCol w="682744">
                  <a:extLst>
                    <a:ext uri="{9D8B030D-6E8A-4147-A177-3AD203B41FA5}">
                      <a16:colId xmlns:a16="http://schemas.microsoft.com/office/drawing/2014/main" val="20000"/>
                    </a:ext>
                  </a:extLst>
                </a:gridCol>
                <a:gridCol w="5234367">
                  <a:extLst>
                    <a:ext uri="{9D8B030D-6E8A-4147-A177-3AD203B41FA5}">
                      <a16:colId xmlns:a16="http://schemas.microsoft.com/office/drawing/2014/main" val="20001"/>
                    </a:ext>
                  </a:extLst>
                </a:gridCol>
                <a:gridCol w="1942105">
                  <a:extLst>
                    <a:ext uri="{9D8B030D-6E8A-4147-A177-3AD203B41FA5}">
                      <a16:colId xmlns:a16="http://schemas.microsoft.com/office/drawing/2014/main" val="20002"/>
                    </a:ext>
                  </a:extLst>
                </a:gridCol>
              </a:tblGrid>
              <a:tr h="1353534">
                <a:tc>
                  <a:txBody>
                    <a:bodyPr/>
                    <a:lstStyle/>
                    <a:p>
                      <a:pPr marL="0" marR="0">
                        <a:spcBef>
                          <a:spcPts val="0"/>
                        </a:spcBef>
                        <a:spcAft>
                          <a:spcPts val="0"/>
                        </a:spcAft>
                      </a:pPr>
                      <a:r>
                        <a:rPr lang="en-US" sz="1200" dirty="0">
                          <a:effectLst/>
                        </a:rPr>
                        <a:t>R. br.</a:t>
                      </a:r>
                    </a:p>
                  </a:txBody>
                  <a:tcPr marL="68580" marR="68580" marT="0" marB="0" anchor="ctr"/>
                </a:tc>
                <a:tc>
                  <a:txBody>
                    <a:bodyPr/>
                    <a:lstStyle/>
                    <a:p>
                      <a:pPr marL="0" marR="0">
                        <a:spcBef>
                          <a:spcPts val="0"/>
                        </a:spcBef>
                        <a:spcAft>
                          <a:spcPts val="0"/>
                        </a:spcAft>
                      </a:pPr>
                      <a:r>
                        <a:rPr lang="en-US" sz="1200" dirty="0" err="1">
                          <a:effectLst/>
                        </a:rPr>
                        <a:t>Naziv</a:t>
                      </a:r>
                      <a:r>
                        <a:rPr lang="en-US" sz="1200" dirty="0">
                          <a:effectLst/>
                        </a:rPr>
                        <a:t> </a:t>
                      </a:r>
                      <a:r>
                        <a:rPr lang="en-US" sz="1200" dirty="0" err="1">
                          <a:effectLst/>
                        </a:rPr>
                        <a:t>budžetskog</a:t>
                      </a:r>
                      <a:r>
                        <a:rPr lang="en-US" sz="1200" dirty="0">
                          <a:effectLst/>
                        </a:rPr>
                        <a:t> </a:t>
                      </a:r>
                      <a:r>
                        <a:rPr lang="en-US" sz="1200" dirty="0" err="1">
                          <a:effectLst/>
                        </a:rPr>
                        <a:t>korisnika</a:t>
                      </a:r>
                      <a:endParaRPr lang="en-US" sz="1200" dirty="0">
                        <a:effectLst/>
                      </a:endParaRPr>
                    </a:p>
                  </a:txBody>
                  <a:tcPr marL="68580" marR="68580" marT="0" marB="0" anchor="ctr"/>
                </a:tc>
                <a:tc>
                  <a:txBody>
                    <a:bodyPr/>
                    <a:lstStyle/>
                    <a:p>
                      <a:pPr algn="ctr"/>
                      <a:r>
                        <a:rPr lang="sr-Latn-RS" sz="1200" dirty="0"/>
                        <a:t>Sredstva iz Nacrta Odluke o budžetu za 2026. godinu  (iznos u dinarima)</a:t>
                      </a:r>
                    </a:p>
                  </a:txBody>
                  <a:tcPr marL="68580" marR="68580" marT="0" marB="0" anchor="ctr"/>
                </a:tc>
                <a:extLst>
                  <a:ext uri="{0D108BD9-81ED-4DB2-BD59-A6C34878D82A}">
                    <a16:rowId xmlns:a16="http://schemas.microsoft.com/office/drawing/2014/main" val="10000"/>
                  </a:ext>
                </a:extLst>
              </a:tr>
              <a:tr h="338384">
                <a:tc>
                  <a:txBody>
                    <a:bodyPr/>
                    <a:lstStyle/>
                    <a:p>
                      <a:pPr marL="0" marR="0" algn="ctr">
                        <a:spcBef>
                          <a:spcPts val="0"/>
                        </a:spcBef>
                        <a:spcAft>
                          <a:spcPts val="0"/>
                        </a:spcAft>
                      </a:pPr>
                      <a:r>
                        <a:rPr lang="sr-Latn-RS" sz="1000" dirty="0">
                          <a:effectLst/>
                          <a:latin typeface="Times New Roman"/>
                          <a:ea typeface="Times New Roman"/>
                        </a:rPr>
                        <a:t>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solidFill>
                            <a:schemeClr val="tx1"/>
                          </a:solidFill>
                          <a:effectLst/>
                          <a:latin typeface="Times New Roman"/>
                        </a:rPr>
                        <a:t>O.Š. 12 Decembar Sjenica’’</a:t>
                      </a:r>
                      <a:endParaRPr lang="en-US" dirty="0">
                        <a:solidFill>
                          <a:schemeClr val="tx1"/>
                        </a:solidFill>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23.700.500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1"/>
                  </a:ext>
                </a:extLst>
              </a:tr>
              <a:tr h="486075">
                <a:tc>
                  <a:txBody>
                    <a:bodyPr/>
                    <a:lstStyle/>
                    <a:p>
                      <a:pPr marL="0" marR="0" algn="ctr">
                        <a:spcBef>
                          <a:spcPts val="0"/>
                        </a:spcBef>
                        <a:spcAft>
                          <a:spcPts val="0"/>
                        </a:spcAft>
                      </a:pPr>
                      <a:r>
                        <a:rPr lang="en-US" sz="1000" dirty="0">
                          <a:effectLst/>
                        </a:rPr>
                        <a:t>2.</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O.Š. ,,Svetozar Marković’’ Sjenica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22.735.000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2"/>
                  </a:ext>
                </a:extLst>
              </a:tr>
              <a:tr h="338384">
                <a:tc>
                  <a:txBody>
                    <a:bodyPr/>
                    <a:lstStyle/>
                    <a:p>
                      <a:pPr marL="0" marR="0" algn="ctr">
                        <a:spcBef>
                          <a:spcPts val="0"/>
                        </a:spcBef>
                        <a:spcAft>
                          <a:spcPts val="0"/>
                        </a:spcAft>
                      </a:pPr>
                      <a:r>
                        <a:rPr lang="en-US" sz="1000" dirty="0">
                          <a:effectLst/>
                        </a:rPr>
                        <a:t>3.</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,,Branko Radičević’’ Štavalj</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9.035.000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3"/>
                  </a:ext>
                </a:extLst>
              </a:tr>
              <a:tr h="338384">
                <a:tc>
                  <a:txBody>
                    <a:bodyPr/>
                    <a:lstStyle/>
                    <a:p>
                      <a:pPr marL="0" marR="0" algn="ctr">
                        <a:spcBef>
                          <a:spcPts val="0"/>
                        </a:spcBef>
                        <a:spcAft>
                          <a:spcPts val="0"/>
                        </a:spcAft>
                      </a:pPr>
                      <a:r>
                        <a:rPr lang="en-US" sz="1000" dirty="0">
                          <a:effectLst/>
                        </a:rPr>
                        <a:t>4.</a:t>
                      </a:r>
                      <a:endParaRPr lang="en-US" sz="1200" dirty="0">
                        <a:effectLst/>
                        <a:latin typeface="Times New Roman"/>
                        <a:ea typeface="Times New Roman"/>
                      </a:endParaRPr>
                    </a:p>
                  </a:txBody>
                  <a:tcPr marL="68580" marR="68580" marT="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500" dirty="0">
                          <a:effectLst/>
                        </a:rPr>
                        <a:t>O.Š. ,,Dr </a:t>
                      </a:r>
                      <a:r>
                        <a:rPr lang="sr-Latn-RS" sz="1500" dirty="0" err="1">
                          <a:effectLst/>
                        </a:rPr>
                        <a:t>Dževad</a:t>
                      </a:r>
                      <a:r>
                        <a:rPr lang="sr-Latn-RS" sz="1500" dirty="0">
                          <a:effectLst/>
                        </a:rPr>
                        <a:t> Ljajić’’ Duga Poljana</a:t>
                      </a:r>
                      <a:endParaRPr lang="en-US" sz="1200" dirty="0">
                        <a:solidFill>
                          <a:srgbClr val="FF0000"/>
                        </a:solidFill>
                        <a:effectLst/>
                        <a:latin typeface="+mn-lt"/>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17.564.000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4"/>
                  </a:ext>
                </a:extLst>
              </a:tr>
              <a:tr h="338384">
                <a:tc>
                  <a:txBody>
                    <a:bodyPr/>
                    <a:lstStyle/>
                    <a:p>
                      <a:pPr marL="0" marR="0" algn="ctr">
                        <a:spcBef>
                          <a:spcPts val="0"/>
                        </a:spcBef>
                        <a:spcAft>
                          <a:spcPts val="0"/>
                        </a:spcAft>
                      </a:pPr>
                      <a:r>
                        <a:rPr lang="en-US" sz="1000" dirty="0">
                          <a:effectLst/>
                        </a:rPr>
                        <a:t>5.</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Vuk Karadžić </a:t>
                      </a:r>
                      <a:r>
                        <a:rPr lang="sr-Latn-RS" sz="1500" dirty="0" err="1">
                          <a:effectLst/>
                        </a:rPr>
                        <a:t>Kladnica</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13.032.000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5"/>
                  </a:ext>
                </a:extLst>
              </a:tr>
              <a:tr h="338384">
                <a:tc>
                  <a:txBody>
                    <a:bodyPr/>
                    <a:lstStyle/>
                    <a:p>
                      <a:pPr marL="0" marR="0" algn="ctr">
                        <a:spcBef>
                          <a:spcPts val="0"/>
                        </a:spcBef>
                        <a:spcAft>
                          <a:spcPts val="0"/>
                        </a:spcAft>
                      </a:pPr>
                      <a:r>
                        <a:rPr lang="en-US" sz="1000" dirty="0">
                          <a:effectLst/>
                        </a:rPr>
                        <a:t>6.</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Jovan Jovanović Zmaj </a:t>
                      </a:r>
                      <a:r>
                        <a:rPr lang="sr-Latn-RS" sz="1500" dirty="0" err="1">
                          <a:effectLst/>
                        </a:rPr>
                        <a:t>Raždaginja</a:t>
                      </a:r>
                      <a:endParaRPr lang="en-US" sz="1500" dirty="0">
                        <a:effectLst/>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15.640.000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6"/>
                  </a:ext>
                </a:extLst>
              </a:tr>
              <a:tr h="349867">
                <a:tc>
                  <a:txBody>
                    <a:bodyPr/>
                    <a:lstStyle/>
                    <a:p>
                      <a:pPr marL="0" marR="0" algn="ctr">
                        <a:spcBef>
                          <a:spcPts val="0"/>
                        </a:spcBef>
                        <a:spcAft>
                          <a:spcPts val="0"/>
                        </a:spcAft>
                      </a:pPr>
                      <a:r>
                        <a:rPr lang="en-US" sz="1000" dirty="0">
                          <a:effectLst/>
                        </a:rPr>
                        <a:t>7.</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latin typeface="Times New Roman"/>
                          <a:ea typeface="Times New Roman"/>
                        </a:rPr>
                        <a:t>O.Š. R.B. </a:t>
                      </a:r>
                      <a:r>
                        <a:rPr lang="sr-Latn-RS" sz="1500" dirty="0" err="1">
                          <a:effectLst/>
                          <a:latin typeface="Times New Roman"/>
                          <a:ea typeface="Times New Roman"/>
                        </a:rPr>
                        <a:t>Tršo</a:t>
                      </a:r>
                      <a:r>
                        <a:rPr lang="sr-Latn-RS" sz="1500" dirty="0">
                          <a:effectLst/>
                          <a:latin typeface="Times New Roman"/>
                          <a:ea typeface="Times New Roman"/>
                        </a:rPr>
                        <a:t>, </a:t>
                      </a:r>
                      <a:r>
                        <a:rPr lang="sr-Latn-RS" sz="1500" dirty="0" err="1">
                          <a:effectLst/>
                          <a:latin typeface="Times New Roman"/>
                          <a:ea typeface="Times New Roman"/>
                        </a:rPr>
                        <a:t>Karajukića</a:t>
                      </a:r>
                      <a:r>
                        <a:rPr lang="sr-Latn-RS" sz="1500" dirty="0">
                          <a:effectLst/>
                          <a:latin typeface="Times New Roman"/>
                          <a:ea typeface="Times New Roman"/>
                        </a:rPr>
                        <a:t> Bunari</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20.913.000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7"/>
                  </a:ext>
                </a:extLst>
              </a:tr>
              <a:tr h="338384">
                <a:tc>
                  <a:txBody>
                    <a:bodyPr/>
                    <a:lstStyle/>
                    <a:p>
                      <a:pPr marL="0" marR="0" algn="ctr">
                        <a:spcBef>
                          <a:spcPts val="0"/>
                        </a:spcBef>
                        <a:spcAft>
                          <a:spcPts val="0"/>
                        </a:spcAft>
                      </a:pPr>
                      <a:r>
                        <a:rPr lang="en-US" sz="1000" dirty="0">
                          <a:effectLst/>
                        </a:rPr>
                        <a:t>8.</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O.Š. Sveti Sava Bare</a:t>
                      </a:r>
                      <a:endParaRPr lang="en-US" sz="1500" dirty="0">
                        <a:effectLst/>
                        <a:latin typeface="Times New Roman"/>
                        <a:ea typeface="Times New Roman"/>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10.750.000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08"/>
                  </a:ext>
                </a:extLst>
              </a:tr>
              <a:tr h="338384">
                <a:tc>
                  <a:txBody>
                    <a:bodyPr/>
                    <a:lstStyle/>
                    <a:p>
                      <a:pPr marL="0" marR="0" algn="ctr">
                        <a:spcBef>
                          <a:spcPts val="0"/>
                        </a:spcBef>
                        <a:spcAft>
                          <a:spcPts val="0"/>
                        </a:spcAft>
                      </a:pPr>
                      <a:r>
                        <a:rPr lang="en-US" sz="1000" dirty="0">
                          <a:effectLst/>
                        </a:rPr>
                        <a:t>10.</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sr-Latn-RS" sz="1500" dirty="0">
                          <a:effectLst/>
                        </a:rPr>
                        <a:t>Tehničko poljoprivredna škola Sjenica</a:t>
                      </a:r>
                      <a:endParaRPr lang="en-US" sz="1500" dirty="0">
                        <a:effectLst/>
                      </a:endParaRP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23.015.000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0"/>
                  </a:ext>
                </a:extLst>
              </a:tr>
              <a:tr h="338384">
                <a:tc>
                  <a:txBody>
                    <a:bodyPr/>
                    <a:lstStyle/>
                    <a:p>
                      <a:pPr marL="0" marR="0" algn="ctr">
                        <a:spcBef>
                          <a:spcPts val="0"/>
                        </a:spcBef>
                        <a:spcAft>
                          <a:spcPts val="0"/>
                        </a:spcAft>
                      </a:pPr>
                      <a:r>
                        <a:rPr lang="sr-Latn-RS" sz="1000" dirty="0">
                          <a:effectLst/>
                          <a:latin typeface="Times New Roman"/>
                          <a:ea typeface="Times New Roman"/>
                        </a:rPr>
                        <a:t>11.</a:t>
                      </a:r>
                      <a:endParaRPr lang="en-US" sz="1200" dirty="0">
                        <a:effectLst/>
                        <a:latin typeface="Times New Roman"/>
                        <a:ea typeface="Times New Roman"/>
                      </a:endParaRPr>
                    </a:p>
                  </a:txBody>
                  <a:tcPr marL="68580" marR="68580" marT="0" marB="0" anchor="b"/>
                </a:tc>
                <a:tc>
                  <a:txBody>
                    <a:bodyPr/>
                    <a:lstStyle/>
                    <a:p>
                      <a:pPr marL="0" marR="0">
                        <a:spcBef>
                          <a:spcPts val="0"/>
                        </a:spcBef>
                        <a:spcAft>
                          <a:spcPts val="0"/>
                        </a:spcAft>
                      </a:pPr>
                      <a:r>
                        <a:rPr lang="pl-PL" sz="1500" dirty="0">
                          <a:effectLst/>
                        </a:rPr>
                        <a:t>Gimnazija Jezdimir Lović Sjenica</a:t>
                      </a:r>
                    </a:p>
                  </a:txBody>
                  <a:tcPr marL="68580" marR="68580" marT="0" marB="0" anchor="b"/>
                </a:tc>
                <a:tc>
                  <a:txBody>
                    <a:bodyPr/>
                    <a:lstStyle/>
                    <a:p>
                      <a:pPr marL="0" marR="0" algn="r">
                        <a:spcBef>
                          <a:spcPts val="0"/>
                        </a:spcBef>
                        <a:spcAft>
                          <a:spcPts val="0"/>
                        </a:spcAft>
                      </a:pPr>
                      <a:r>
                        <a:rPr lang="sr-Latn-RS" sz="1200" dirty="0">
                          <a:effectLst/>
                          <a:latin typeface="Times New Roman"/>
                          <a:ea typeface="Times New Roman"/>
                        </a:rPr>
                        <a:t>8.775.000</a:t>
                      </a:r>
                      <a:endParaRPr lang="en-US" sz="1200" dirty="0">
                        <a:effectLst/>
                        <a:latin typeface="Times New Roman"/>
                        <a:ea typeface="Times New Roman"/>
                      </a:endParaRPr>
                    </a:p>
                  </a:txBody>
                  <a:tcPr marL="68580" marR="68580" marT="0" marB="0" anchor="b"/>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2377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100EA0-F487-4F15-B0C7-5D5B1A493ED4}"/>
              </a:ext>
            </a:extLst>
          </p:cNvPr>
          <p:cNvSpPr>
            <a:spLocks noGrp="1"/>
          </p:cNvSpPr>
          <p:nvPr>
            <p:ph sz="quarter" idx="1"/>
          </p:nvPr>
        </p:nvSpPr>
        <p:spPr>
          <a:xfrm>
            <a:off x="457200" y="548681"/>
            <a:ext cx="8229600" cy="4809146"/>
          </a:xfrm>
        </p:spPr>
        <p:txBody>
          <a:bodyPr>
            <a:normAutofit/>
          </a:bodyPr>
          <a:lstStyle/>
          <a:p>
            <a:pPr marL="0" indent="0">
              <a:buNone/>
            </a:pPr>
            <a:r>
              <a:rPr lang="sr-Latn-RS" dirty="0"/>
              <a:t>Želimo da Vam se zahvalimo što ste izdvojili vreme za sagledavanje ove prezentacije. Nadamo se da je ona olakšala vaše razumevanje planirane sadržine budžeta; </a:t>
            </a:r>
          </a:p>
          <a:p>
            <a:pPr marL="0" indent="0">
              <a:buNone/>
            </a:pPr>
            <a:r>
              <a:rPr lang="sr-Latn-RS" dirty="0"/>
              <a:t>
Nacrt odluke o budžetu opštine Sjenica za 2026. godinu možete preuzeti na internet stranici www.sjenica.rs</a:t>
            </a:r>
          </a:p>
          <a:p>
            <a:pPr marL="0" indent="0">
              <a:buNone/>
            </a:pPr>
            <a:r>
              <a:rPr lang="sr-Latn-RS" dirty="0"/>
              <a:t>
Pozivamo vas i da svoje sugestije za unapređenje Nacrta odluke o budžetu Odeljenju za budžet i finansije ili na  email adresu damir.kucevic@sjenica.rs </a:t>
            </a:r>
          </a:p>
          <a:p>
            <a:pPr marL="0" indent="0">
              <a:buNone/>
            </a:pPr>
            <a:endParaRPr lang="x-none" dirty="0"/>
          </a:p>
        </p:txBody>
      </p:sp>
      <p:sp>
        <p:nvSpPr>
          <p:cNvPr id="4" name="Slide Number Placeholder 3">
            <a:extLst>
              <a:ext uri="{FF2B5EF4-FFF2-40B4-BE49-F238E27FC236}">
                <a16:creationId xmlns:a16="http://schemas.microsoft.com/office/drawing/2014/main" id="{98AE72C1-4469-43B7-B387-2085293C7666}"/>
              </a:ext>
            </a:extLst>
          </p:cNvPr>
          <p:cNvSpPr>
            <a:spLocks noGrp="1"/>
          </p:cNvSpPr>
          <p:nvPr>
            <p:ph type="sldNum" sz="quarter" idx="15"/>
          </p:nvPr>
        </p:nvSpPr>
        <p:spPr/>
        <p:txBody>
          <a:bodyPr>
            <a:normAutofit/>
          </a:bodyPr>
          <a:lstStyle/>
          <a:p>
            <a:endParaRPr lang="en-US" dirty="0"/>
          </a:p>
        </p:txBody>
      </p:sp>
    </p:spTree>
    <p:extLst>
      <p:ext uri="{BB962C8B-B14F-4D97-AF65-F5344CB8AC3E}">
        <p14:creationId xmlns:p14="http://schemas.microsoft.com/office/powerpoint/2010/main" val="131276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5"/>
          <p:cNvSpPr>
            <a:spLocks noGrp="1"/>
          </p:cNvSpPr>
          <p:nvPr>
            <p:ph type="sldNum" sz="quarter" idx="12"/>
          </p:nvPr>
        </p:nvSpPr>
        <p:spPr/>
        <p:txBody>
          <a:bodyPr>
            <a:normAutofit/>
          </a:bodyPr>
          <a:lstStyle/>
          <a:p>
            <a:fld id="{B6F15528-21DE-4FAA-801E-634DDDAF4B2B}" type="slidenum">
              <a:rPr lang="en-US" smtClean="0"/>
              <a:pPr/>
              <a:t>2</a:t>
            </a:fld>
            <a:endParaRPr lang="en-US"/>
          </a:p>
        </p:txBody>
      </p:sp>
      <p:pic>
        <p:nvPicPr>
          <p:cNvPr id="19" name="Picture 18">
            <a:extLst>
              <a:ext uri="{FF2B5EF4-FFF2-40B4-BE49-F238E27FC236}">
                <a16:creationId xmlns:a16="http://schemas.microsoft.com/office/drawing/2014/main" id="{46518A5D-9348-EB3E-A31A-A341B49922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664" y="2506231"/>
            <a:ext cx="2599767" cy="1847849"/>
          </a:xfrm>
          <a:prstGeom prst="rect">
            <a:avLst/>
          </a:prstGeom>
        </p:spPr>
      </p:pic>
      <p:pic>
        <p:nvPicPr>
          <p:cNvPr id="21" name="Picture 20">
            <a:extLst>
              <a:ext uri="{FF2B5EF4-FFF2-40B4-BE49-F238E27FC236}">
                <a16:creationId xmlns:a16="http://schemas.microsoft.com/office/drawing/2014/main" id="{DF92B3FF-2735-8718-14F3-20AC0EBA14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916" y="4581129"/>
            <a:ext cx="2599767" cy="2016224"/>
          </a:xfrm>
          <a:prstGeom prst="rect">
            <a:avLst/>
          </a:prstGeom>
        </p:spPr>
      </p:pic>
      <p:pic>
        <p:nvPicPr>
          <p:cNvPr id="23" name="Picture 22">
            <a:extLst>
              <a:ext uri="{FF2B5EF4-FFF2-40B4-BE49-F238E27FC236}">
                <a16:creationId xmlns:a16="http://schemas.microsoft.com/office/drawing/2014/main" id="{6BCC8496-7957-9DF6-9397-C8CCB81573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543694"/>
            <a:ext cx="2599767" cy="1840246"/>
          </a:xfrm>
          <a:prstGeom prst="rect">
            <a:avLst/>
          </a:prstGeom>
        </p:spPr>
      </p:pic>
      <p:pic>
        <p:nvPicPr>
          <p:cNvPr id="25" name="Picture 24">
            <a:extLst>
              <a:ext uri="{FF2B5EF4-FFF2-40B4-BE49-F238E27FC236}">
                <a16:creationId xmlns:a16="http://schemas.microsoft.com/office/drawing/2014/main" id="{B9106B11-69E7-367A-C47D-B8F3BFA8F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2498104"/>
            <a:ext cx="2569985" cy="1840246"/>
          </a:xfrm>
          <a:prstGeom prst="rect">
            <a:avLst/>
          </a:prstGeom>
        </p:spPr>
      </p:pic>
      <p:pic>
        <p:nvPicPr>
          <p:cNvPr id="28" name="Picture 27">
            <a:extLst>
              <a:ext uri="{FF2B5EF4-FFF2-40B4-BE49-F238E27FC236}">
                <a16:creationId xmlns:a16="http://schemas.microsoft.com/office/drawing/2014/main" id="{CA79B3CB-9033-1F82-BF12-E296E6FB43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0275" y="543693"/>
            <a:ext cx="2599767" cy="1840247"/>
          </a:xfrm>
          <a:prstGeom prst="rect">
            <a:avLst/>
          </a:prstGeom>
        </p:spPr>
      </p:pic>
      <p:pic>
        <p:nvPicPr>
          <p:cNvPr id="30" name="Picture 29">
            <a:extLst>
              <a:ext uri="{FF2B5EF4-FFF2-40B4-BE49-F238E27FC236}">
                <a16:creationId xmlns:a16="http://schemas.microsoft.com/office/drawing/2014/main" id="{3573C925-2DCF-90AA-51AC-10EA889800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33664" y="4581128"/>
            <a:ext cx="2725191" cy="2016223"/>
          </a:xfrm>
          <a:prstGeom prst="rect">
            <a:avLst/>
          </a:prstGeom>
        </p:spPr>
      </p:pic>
      <p:pic>
        <p:nvPicPr>
          <p:cNvPr id="32" name="Picture 31">
            <a:extLst>
              <a:ext uri="{FF2B5EF4-FFF2-40B4-BE49-F238E27FC236}">
                <a16:creationId xmlns:a16="http://schemas.microsoft.com/office/drawing/2014/main" id="{94100B00-2A4F-195B-F2C0-AA6A0542D90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38849" y="2506230"/>
            <a:ext cx="2515275" cy="1847850"/>
          </a:xfrm>
          <a:prstGeom prst="rect">
            <a:avLst/>
          </a:prstGeom>
        </p:spPr>
      </p:pic>
      <p:pic>
        <p:nvPicPr>
          <p:cNvPr id="34" name="Picture 33">
            <a:extLst>
              <a:ext uri="{FF2B5EF4-FFF2-40B4-BE49-F238E27FC236}">
                <a16:creationId xmlns:a16="http://schemas.microsoft.com/office/drawing/2014/main" id="{9585FD6D-C068-0193-5EC0-C4D14CBBBB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8849" y="498713"/>
            <a:ext cx="2553727" cy="1885227"/>
          </a:xfrm>
          <a:prstGeom prst="rect">
            <a:avLst/>
          </a:prstGeom>
        </p:spPr>
      </p:pic>
      <p:pic>
        <p:nvPicPr>
          <p:cNvPr id="36" name="Picture 35">
            <a:extLst>
              <a:ext uri="{FF2B5EF4-FFF2-40B4-BE49-F238E27FC236}">
                <a16:creationId xmlns:a16="http://schemas.microsoft.com/office/drawing/2014/main" id="{461A38AD-C8FD-A685-7E93-B25A04EFC06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38849" y="4581129"/>
            <a:ext cx="2599767" cy="2016222"/>
          </a:xfrm>
          <a:prstGeom prst="rect">
            <a:avLst/>
          </a:prstGeom>
        </p:spPr>
      </p:pic>
    </p:spTree>
    <p:custDataLst>
      <p:tags r:id="rId1"/>
    </p:custDataLst>
    <p:extLst>
      <p:ext uri="{BB962C8B-B14F-4D97-AF65-F5344CB8AC3E}">
        <p14:creationId xmlns:p14="http://schemas.microsoft.com/office/powerpoint/2010/main" val="206708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332656"/>
            <a:ext cx="8382000" cy="5878532"/>
          </a:xfrm>
          <a:prstGeom prst="rect">
            <a:avLst/>
          </a:prstGeom>
          <a:noFill/>
        </p:spPr>
        <p:txBody>
          <a:bodyPr wrap="square" rtlCol="0">
            <a:spAutoFit/>
          </a:bodyPr>
          <a:lstStyle/>
          <a:p>
            <a:r>
              <a:rPr lang="x-none" dirty="0"/>
              <a:t>	</a:t>
            </a:r>
            <a:r>
              <a:rPr lang="sr-Latn-RS" b="1" dirty="0"/>
              <a:t>Dragi sugrađani i </a:t>
            </a:r>
            <a:r>
              <a:rPr lang="sr-Latn-RS" b="1" dirty="0" err="1"/>
              <a:t>sugrađanke</a:t>
            </a:r>
            <a:r>
              <a:rPr lang="sr-Latn-RS" b="1" dirty="0"/>
              <a:t>,</a:t>
            </a:r>
          </a:p>
          <a:p>
            <a:endParaRPr lang="sr-Latn-RS" b="1" dirty="0"/>
          </a:p>
          <a:p>
            <a:r>
              <a:rPr lang="sr-Latn-RS" b="1" dirty="0"/>
              <a:t>	</a:t>
            </a:r>
            <a:r>
              <a:rPr lang="sr-Latn-RS" sz="2000" dirty="0"/>
              <a:t>Osnovna svrha dokumenta koji je pred vama jeste da na što jednostavniji i razumljiviji način objasni u koje svrhe se koriste javni resursi da bi se zadovoljile potrebe građana.</a:t>
            </a:r>
          </a:p>
          <a:p>
            <a:r>
              <a:rPr lang="sr-Latn-RS" sz="2000" dirty="0"/>
              <a:t>	Građanski budžet predstavlja sažet i jasan prikaz Odluke o budžetu opštine Sjenica za 2026. godinu, koja je po svojoj formi veoma obimna i teška za razumevanje zbog specifičnih pojmova i klasifikacija koje je čine. </a:t>
            </a:r>
          </a:p>
          <a:p>
            <a:r>
              <a:rPr lang="sr-Latn-RS" sz="2000" dirty="0"/>
              <a:t>	Iako je nemoguće objasniti celokupan budžet u ovako kratkoj formi, iskreno se nadamo da ćemo na ovaj način uspeti da vas informišemo o načinu prikupljanja javnih sredstava i ostvarivanja prihoda i primanja budžeta opštine, kao i o načinu planiranja, raspodele i trošenja budžetskih sredstava.</a:t>
            </a:r>
          </a:p>
          <a:p>
            <a:r>
              <a:rPr lang="sr-Latn-RS" sz="2000" dirty="0"/>
              <a:t>	Kroz ovaj transparentan pristup nastojimo da unapredimo razumevanje i interesovanje naših sugrađana za lokalne finansije, a u perspektivi očekujemo i saradnju lokalne samouprave i žitelja Opštine Sjenica u zajedničkom postavljanju ciljeva, definisanju prioriteta i planiranju razvoja naše opštine.</a:t>
            </a:r>
            <a:endParaRPr lang="en-US" sz="2000" dirty="0"/>
          </a:p>
        </p:txBody>
      </p:sp>
    </p:spTree>
    <p:extLst>
      <p:ext uri="{BB962C8B-B14F-4D97-AF65-F5344CB8AC3E}">
        <p14:creationId xmlns:p14="http://schemas.microsoft.com/office/powerpoint/2010/main" val="149683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40D4-8AC3-4CCC-95D2-3C70E56EB850}"/>
              </a:ext>
            </a:extLst>
          </p:cNvPr>
          <p:cNvSpPr>
            <a:spLocks noGrp="1"/>
          </p:cNvSpPr>
          <p:nvPr>
            <p:ph type="title"/>
          </p:nvPr>
        </p:nvSpPr>
        <p:spPr/>
        <p:txBody>
          <a:bodyPr>
            <a:normAutofit/>
          </a:bodyPr>
          <a:lstStyle/>
          <a:p>
            <a:r>
              <a:rPr lang="sr-Latn-RS" sz="3000" b="1" dirty="0"/>
              <a:t>Ko se finansira iz budžeta?</a:t>
            </a:r>
            <a:endParaRPr lang="en-US" sz="3000" b="1" dirty="0"/>
          </a:p>
        </p:txBody>
      </p:sp>
      <p:sp>
        <p:nvSpPr>
          <p:cNvPr id="3" name="Slide Number Placeholder 2">
            <a:extLst>
              <a:ext uri="{FF2B5EF4-FFF2-40B4-BE49-F238E27FC236}">
                <a16:creationId xmlns:a16="http://schemas.microsoft.com/office/drawing/2014/main" id="{ACD7D842-73B9-40A3-ABB2-C428EB32B533}"/>
              </a:ext>
            </a:extLst>
          </p:cNvPr>
          <p:cNvSpPr>
            <a:spLocks noGrp="1"/>
          </p:cNvSpPr>
          <p:nvPr>
            <p:ph type="sldNum" sz="quarter" idx="12"/>
          </p:nvPr>
        </p:nvSpPr>
        <p:spPr/>
        <p:txBody>
          <a:bodyPr>
            <a:normAutofit/>
          </a:bodyPr>
          <a:lstStyle/>
          <a:p>
            <a:endParaRPr lang="en-US" dirty="0"/>
          </a:p>
        </p:txBody>
      </p:sp>
      <p:sp>
        <p:nvSpPr>
          <p:cNvPr id="6" name="Rectangle 3">
            <a:extLst>
              <a:ext uri="{FF2B5EF4-FFF2-40B4-BE49-F238E27FC236}">
                <a16:creationId xmlns:a16="http://schemas.microsoft.com/office/drawing/2014/main" id="{E8E6BB9E-9E63-4256-A299-A33CF3B2B58A}"/>
              </a:ext>
            </a:extLst>
          </p:cNvPr>
          <p:cNvSpPr txBox="1">
            <a:spLocks noChangeArrowheads="1"/>
          </p:cNvSpPr>
          <p:nvPr/>
        </p:nvSpPr>
        <p:spPr>
          <a:xfrm>
            <a:off x="457200" y="1520825"/>
            <a:ext cx="4038600" cy="255624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6350" defTabSz="209550">
              <a:buFontTx/>
              <a:buNone/>
            </a:pPr>
            <a:r>
              <a:rPr lang="sr-Latn-RS" altLang="en-US" sz="1700" b="1" dirty="0">
                <a:latin typeface="Calibri" panose="020F0502020204030204" pitchFamily="34" charset="0"/>
                <a:cs typeface="Calibri" panose="020F0502020204030204" pitchFamily="34" charset="0"/>
              </a:rPr>
              <a:t>Direktni korisnici javnih sredstava:</a:t>
            </a:r>
          </a:p>
          <a:p>
            <a:pPr marL="0" indent="6350" defTabSz="209550">
              <a:buFontTx/>
              <a:buNone/>
            </a:pPr>
            <a:r>
              <a:rPr lang="sr-Latn-RS" altLang="en-US" sz="1700" b="1" dirty="0">
                <a:latin typeface="Calibri" panose="020F0502020204030204" pitchFamily="34" charset="0"/>
                <a:cs typeface="Calibri" panose="020F0502020204030204" pitchFamily="34" charset="0"/>
              </a:rPr>
              <a:t>	- </a:t>
            </a:r>
            <a:r>
              <a:rPr lang="sr-Latn-RS" altLang="en-US" sz="1700" dirty="0">
                <a:latin typeface="Calibri" panose="020F0502020204030204" pitchFamily="34" charset="0"/>
                <a:cs typeface="Calibri" panose="020F0502020204030204" pitchFamily="34" charset="0"/>
              </a:rPr>
              <a:t>Skupština opštine</a:t>
            </a:r>
          </a:p>
          <a:p>
            <a:pPr marL="0" indent="6350" defTabSz="209550">
              <a:buFontTx/>
              <a:buNone/>
            </a:pPr>
            <a:r>
              <a:rPr lang="sr-Latn-RS" altLang="en-US" sz="1700" dirty="0">
                <a:latin typeface="Calibri" panose="020F0502020204030204" pitchFamily="34" charset="0"/>
                <a:cs typeface="Calibri" panose="020F0502020204030204" pitchFamily="34" charset="0"/>
              </a:rPr>
              <a:t>	- Predsednik opštine</a:t>
            </a:r>
          </a:p>
          <a:p>
            <a:pPr marL="0" indent="6350" defTabSz="209550">
              <a:buFontTx/>
              <a:buNone/>
            </a:pPr>
            <a:r>
              <a:rPr lang="sr-Latn-RS" altLang="en-US" sz="1700" dirty="0">
                <a:latin typeface="Calibri" panose="020F0502020204030204" pitchFamily="34" charset="0"/>
                <a:cs typeface="Calibri" panose="020F0502020204030204" pitchFamily="34" charset="0"/>
              </a:rPr>
              <a:t>	- Opštinsko veće</a:t>
            </a:r>
          </a:p>
          <a:p>
            <a:pPr marL="0" indent="6350" defTabSz="209550">
              <a:buFontTx/>
              <a:buNone/>
            </a:pPr>
            <a:r>
              <a:rPr lang="sr-Latn-RS" altLang="en-US" sz="1700" dirty="0">
                <a:latin typeface="Calibri" panose="020F0502020204030204" pitchFamily="34" charset="0"/>
                <a:cs typeface="Calibri" panose="020F0502020204030204" pitchFamily="34" charset="0"/>
              </a:rPr>
              <a:t>	- Opštinska uprava</a:t>
            </a:r>
          </a:p>
          <a:p>
            <a:pPr marL="0" indent="6350" defTabSz="209550">
              <a:buFontTx/>
              <a:buNone/>
            </a:pPr>
            <a:r>
              <a:rPr lang="sr-Latn-RS" altLang="en-US" sz="1700" dirty="0">
                <a:latin typeface="Calibri" panose="020F0502020204030204" pitchFamily="34" charset="0"/>
                <a:cs typeface="Calibri" panose="020F0502020204030204" pitchFamily="34" charset="0"/>
              </a:rPr>
              <a:t>	- Pravobranilaštvo opštine</a:t>
            </a:r>
            <a:endParaRPr lang="x-none" altLang="en-US" sz="1700" dirty="0">
              <a:latin typeface="Calibri" panose="020F0502020204030204" pitchFamily="34" charset="0"/>
              <a:cs typeface="Calibri" panose="020F0502020204030204" pitchFamily="34" charset="0"/>
            </a:endParaRPr>
          </a:p>
        </p:txBody>
      </p:sp>
      <p:sp>
        <p:nvSpPr>
          <p:cNvPr id="7" name="Rectangle 4">
            <a:extLst>
              <a:ext uri="{FF2B5EF4-FFF2-40B4-BE49-F238E27FC236}">
                <a16:creationId xmlns:a16="http://schemas.microsoft.com/office/drawing/2014/main" id="{30BCF7F3-A532-4695-8BE1-1BC6CE96B0B9}"/>
              </a:ext>
            </a:extLst>
          </p:cNvPr>
          <p:cNvSpPr>
            <a:spLocks noChangeArrowheads="1"/>
          </p:cNvSpPr>
          <p:nvPr/>
        </p:nvSpPr>
        <p:spPr bwMode="auto">
          <a:xfrm>
            <a:off x="4751388" y="1520824"/>
            <a:ext cx="403860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sr-Latn-RS" altLang="en-US" sz="1700" b="1" dirty="0">
                <a:cs typeface="Calibri" panose="020F0502020204030204" pitchFamily="34" charset="0"/>
              </a:rPr>
              <a:t>Indirektni korisnici javnih sredstava:</a:t>
            </a:r>
          </a:p>
          <a:p>
            <a:pPr>
              <a:spcBef>
                <a:spcPct val="20000"/>
              </a:spcBef>
            </a:pPr>
            <a:endParaRPr lang="sr-Latn-RS" altLang="en-US" sz="1700" b="1" dirty="0">
              <a:cs typeface="Calibri" panose="020F0502020204030204" pitchFamily="34" charset="0"/>
            </a:endParaRPr>
          </a:p>
          <a:p>
            <a:pPr marL="285750" indent="-285750">
              <a:spcBef>
                <a:spcPct val="20000"/>
              </a:spcBef>
              <a:buFont typeface="Calibri" panose="020F0502020204030204" pitchFamily="34" charset="0"/>
              <a:buChar char="⁻"/>
            </a:pPr>
            <a:r>
              <a:rPr lang="sr-Latn-RS" altLang="en-US" sz="1700" b="1" dirty="0">
                <a:cs typeface="Calibri" panose="020F0502020204030204" pitchFamily="34" charset="0"/>
              </a:rPr>
              <a:t> </a:t>
            </a:r>
            <a:r>
              <a:rPr lang="sr-Latn-RS" altLang="en-US" sz="1700" dirty="0">
                <a:cs typeface="Calibri" panose="020F0502020204030204" pitchFamily="34" charset="0"/>
              </a:rPr>
              <a:t>Predškolska ustanova “Maslačak”</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Biblioteka “Muhamed </a:t>
            </a:r>
            <a:r>
              <a:rPr lang="sr-Latn-RS" altLang="en-US" sz="1700" dirty="0" err="1">
                <a:cs typeface="Calibri" panose="020F0502020204030204" pitchFamily="34" charset="0"/>
              </a:rPr>
              <a:t>Abdagić</a:t>
            </a:r>
            <a:r>
              <a:rPr lang="sr-Latn-RS" altLang="en-US" sz="1700" dirty="0">
                <a:cs typeface="Calibri" panose="020F0502020204030204" pitchFamily="34" charset="0"/>
              </a:rPr>
              <a:t>”</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Ustanova Kulture Sjenica</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Ustanova za sport i rekreativni tuirzam</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Turistička organizacija Sjenica</a:t>
            </a:r>
          </a:p>
          <a:p>
            <a:pPr marL="285750" indent="-285750">
              <a:spcBef>
                <a:spcPct val="20000"/>
              </a:spcBef>
              <a:buFont typeface="Calibri" panose="020F0502020204030204" pitchFamily="34" charset="0"/>
              <a:buChar char="⁻"/>
            </a:pPr>
            <a:r>
              <a:rPr lang="sr-Latn-RS" altLang="en-US" sz="1700" dirty="0">
                <a:cs typeface="Calibri" panose="020F0502020204030204" pitchFamily="34" charset="0"/>
              </a:rPr>
              <a:t>Mesne zajednice</a:t>
            </a: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
        <p:nvSpPr>
          <p:cNvPr id="8" name="Rectangle 5">
            <a:extLst>
              <a:ext uri="{FF2B5EF4-FFF2-40B4-BE49-F238E27FC236}">
                <a16:creationId xmlns:a16="http://schemas.microsoft.com/office/drawing/2014/main" id="{734B072C-B864-4B5A-A0CD-62430F9C1C63}"/>
              </a:ext>
            </a:extLst>
          </p:cNvPr>
          <p:cNvSpPr>
            <a:spLocks noChangeArrowheads="1"/>
          </p:cNvSpPr>
          <p:nvPr/>
        </p:nvSpPr>
        <p:spPr bwMode="auto">
          <a:xfrm>
            <a:off x="472948" y="3982665"/>
            <a:ext cx="4038600" cy="255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indent="6350" defTabSz="209550">
              <a:defRPr>
                <a:solidFill>
                  <a:schemeClr val="tx1"/>
                </a:solidFill>
                <a:latin typeface="Calibri" panose="020F0502020204030204" pitchFamily="34" charset="0"/>
              </a:defRPr>
            </a:lvl1pPr>
            <a:lvl2pPr marL="1108075" indent="-285750" defTabSz="209550">
              <a:defRPr>
                <a:solidFill>
                  <a:schemeClr val="tx1"/>
                </a:solidFill>
                <a:latin typeface="Calibri" panose="020F0502020204030204" pitchFamily="34" charset="0"/>
              </a:defRPr>
            </a:lvl2pPr>
            <a:lvl3pPr marL="1508125" indent="-228600" defTabSz="209550">
              <a:defRPr>
                <a:solidFill>
                  <a:schemeClr val="tx1"/>
                </a:solidFill>
                <a:latin typeface="Calibri" panose="020F0502020204030204" pitchFamily="34" charset="0"/>
              </a:defRPr>
            </a:lvl3pPr>
            <a:lvl4pPr marL="1965325" indent="-228600" defTabSz="209550">
              <a:defRPr>
                <a:solidFill>
                  <a:schemeClr val="tx1"/>
                </a:solidFill>
                <a:latin typeface="Calibri" panose="020F0502020204030204" pitchFamily="34" charset="0"/>
              </a:defRPr>
            </a:lvl4pPr>
            <a:lvl5pPr marL="2422525" indent="-228600" defTabSz="209550">
              <a:defRPr>
                <a:solidFill>
                  <a:schemeClr val="tx1"/>
                </a:solidFill>
                <a:latin typeface="Calibri" panose="020F0502020204030204" pitchFamily="34" charset="0"/>
              </a:defRPr>
            </a:lvl5pPr>
            <a:lvl6pPr marL="2879725" indent="-228600" defTabSz="209550" eaLnBrk="0" fontAlgn="base" hangingPunct="0">
              <a:spcBef>
                <a:spcPct val="0"/>
              </a:spcBef>
              <a:spcAft>
                <a:spcPct val="0"/>
              </a:spcAft>
              <a:defRPr>
                <a:solidFill>
                  <a:schemeClr val="tx1"/>
                </a:solidFill>
                <a:latin typeface="Calibri" panose="020F0502020204030204" pitchFamily="34" charset="0"/>
              </a:defRPr>
            </a:lvl6pPr>
            <a:lvl7pPr marL="3336925" indent="-228600" defTabSz="209550" eaLnBrk="0" fontAlgn="base" hangingPunct="0">
              <a:spcBef>
                <a:spcPct val="0"/>
              </a:spcBef>
              <a:spcAft>
                <a:spcPct val="0"/>
              </a:spcAft>
              <a:defRPr>
                <a:solidFill>
                  <a:schemeClr val="tx1"/>
                </a:solidFill>
                <a:latin typeface="Calibri" panose="020F0502020204030204" pitchFamily="34" charset="0"/>
              </a:defRPr>
            </a:lvl7pPr>
            <a:lvl8pPr marL="3794125" indent="-228600" defTabSz="209550" eaLnBrk="0" fontAlgn="base" hangingPunct="0">
              <a:spcBef>
                <a:spcPct val="0"/>
              </a:spcBef>
              <a:spcAft>
                <a:spcPct val="0"/>
              </a:spcAft>
              <a:defRPr>
                <a:solidFill>
                  <a:schemeClr val="tx1"/>
                </a:solidFill>
                <a:latin typeface="Calibri" panose="020F0502020204030204" pitchFamily="34" charset="0"/>
              </a:defRPr>
            </a:lvl8pPr>
            <a:lvl9pPr marL="4251325" indent="-228600" defTabSz="209550" eaLnBrk="0" fontAlgn="base" hangingPunct="0">
              <a:spcBef>
                <a:spcPct val="0"/>
              </a:spcBef>
              <a:spcAft>
                <a:spcPct val="0"/>
              </a:spcAft>
              <a:defRPr>
                <a:solidFill>
                  <a:schemeClr val="tx1"/>
                </a:solidFill>
                <a:latin typeface="Calibri" panose="020F0502020204030204" pitchFamily="34" charset="0"/>
              </a:defRPr>
            </a:lvl9pPr>
          </a:lstStyle>
          <a:p>
            <a:pPr>
              <a:spcBef>
                <a:spcPct val="20000"/>
              </a:spcBef>
            </a:pPr>
            <a:r>
              <a:rPr lang="sr-Latn-RS" altLang="en-US" sz="1700" b="1" dirty="0">
                <a:cs typeface="Calibri" panose="020F0502020204030204" pitchFamily="34" charset="0"/>
              </a:rPr>
              <a:t>Ostali korisnici javnih sredstava:</a:t>
            </a:r>
          </a:p>
          <a:p>
            <a:pPr>
              <a:spcBef>
                <a:spcPct val="20000"/>
              </a:spcBef>
            </a:pPr>
            <a:r>
              <a:rPr lang="sr-Latn-RS" altLang="en-US" sz="1700" b="1" dirty="0">
                <a:cs typeface="Calibri" panose="020F0502020204030204" pitchFamily="34" charset="0"/>
              </a:rPr>
              <a:t>	- </a:t>
            </a:r>
            <a:r>
              <a:rPr lang="sr-Latn-RS" altLang="en-US" sz="1700" dirty="0">
                <a:cs typeface="Calibri" panose="020F0502020204030204" pitchFamily="34" charset="0"/>
              </a:rPr>
              <a:t>Obrazovne institucije (škole)</a:t>
            </a:r>
          </a:p>
          <a:p>
            <a:pPr>
              <a:spcBef>
                <a:spcPct val="20000"/>
              </a:spcBef>
            </a:pPr>
            <a:r>
              <a:rPr lang="sr-Latn-RS" altLang="en-US" sz="1700" dirty="0">
                <a:cs typeface="Calibri" panose="020F0502020204030204" pitchFamily="34" charset="0"/>
              </a:rPr>
              <a:t>	- Zdravstvene institucije (Dom zdravlja)</a:t>
            </a:r>
          </a:p>
          <a:p>
            <a:pPr>
              <a:spcBef>
                <a:spcPct val="20000"/>
              </a:spcBef>
            </a:pPr>
            <a:r>
              <a:rPr lang="sr-Latn-RS" altLang="en-US" sz="1700" dirty="0">
                <a:cs typeface="Calibri" panose="020F0502020204030204" pitchFamily="34" charset="0"/>
              </a:rPr>
              <a:t>	- Socijalne institucije (Centar za socijalni rad)</a:t>
            </a:r>
          </a:p>
          <a:p>
            <a:pPr>
              <a:spcBef>
                <a:spcPct val="20000"/>
              </a:spcBef>
            </a:pPr>
            <a:r>
              <a:rPr lang="sr-Latn-RS" altLang="en-US" sz="1700" dirty="0">
                <a:cs typeface="Calibri" panose="020F0502020204030204" pitchFamily="34" charset="0"/>
              </a:rPr>
              <a:t>	- Neprofitne organizacije (udruženja građana, nevladine organizacije, itd.)</a:t>
            </a: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a:p>
            <a:pPr>
              <a:spcBef>
                <a:spcPct val="20000"/>
              </a:spcBef>
            </a:pPr>
            <a:endParaRPr lang="ru-RU" altLang="en-US" sz="1600" dirty="0">
              <a:cs typeface="Calibri" panose="020F0502020204030204" pitchFamily="34" charset="0"/>
            </a:endParaRPr>
          </a:p>
        </p:txBody>
      </p:sp>
    </p:spTree>
    <p:extLst>
      <p:ext uri="{BB962C8B-B14F-4D97-AF65-F5344CB8AC3E}">
        <p14:creationId xmlns:p14="http://schemas.microsoft.com/office/powerpoint/2010/main" val="118711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134"/>
            <a:ext cx="8229600" cy="671660"/>
          </a:xfrm>
        </p:spPr>
        <p:txBody>
          <a:bodyPr>
            <a:normAutofit/>
          </a:bodyPr>
          <a:lstStyle/>
          <a:p>
            <a:r>
              <a:rPr lang="sr-Latn-RS" sz="3000" b="1" dirty="0"/>
              <a:t>Kako nastaje budžet opštine?</a:t>
            </a:r>
            <a:endParaRPr lang="en-US" sz="3000" b="1" dirty="0"/>
          </a:p>
        </p:txBody>
      </p:sp>
      <p:sp>
        <p:nvSpPr>
          <p:cNvPr id="3" name="Slide Number Placeholder 2"/>
          <p:cNvSpPr>
            <a:spLocks noGrp="1"/>
          </p:cNvSpPr>
          <p:nvPr>
            <p:ph type="sldNum" sz="quarter" idx="12"/>
          </p:nvPr>
        </p:nvSpPr>
        <p:spPr/>
        <p:txBody>
          <a:bodyPr>
            <a:normAutofit/>
          </a:bodyPr>
          <a:lstStyle/>
          <a:p>
            <a:endParaRPr lang="en-US" dirty="0"/>
          </a:p>
        </p:txBody>
      </p:sp>
      <p:sp>
        <p:nvSpPr>
          <p:cNvPr id="4" name="Rectangle 3">
            <a:extLst>
              <a:ext uri="{FF2B5EF4-FFF2-40B4-BE49-F238E27FC236}">
                <a16:creationId xmlns:a16="http://schemas.microsoft.com/office/drawing/2014/main" id="{85C6FDEC-5142-4586-B190-1B2F0895762E}"/>
              </a:ext>
            </a:extLst>
          </p:cNvPr>
          <p:cNvSpPr/>
          <p:nvPr/>
        </p:nvSpPr>
        <p:spPr>
          <a:xfrm>
            <a:off x="325657" y="1193340"/>
            <a:ext cx="8492686" cy="4801314"/>
          </a:xfrm>
          <a:prstGeom prst="rect">
            <a:avLst/>
          </a:prstGeom>
        </p:spPr>
        <p:txBody>
          <a:bodyPr wrap="square">
            <a:spAutoFit/>
          </a:bodyPr>
          <a:lstStyle/>
          <a:p>
            <a:pPr algn="just"/>
            <a:r>
              <a:rPr lang="sr-Latn-RS" sz="1700" b="1" dirty="0"/>
              <a:t>BUDŽET </a:t>
            </a:r>
            <a:r>
              <a:rPr lang="sr-Latn-RS" sz="1700" dirty="0"/>
              <a:t>opštine je pravni dokument koji utvrđuje plan prihoda i primanja i rashoda i izdataka opštine za budžetsku, odnosno kalendarsku godinu.</a:t>
            </a:r>
          </a:p>
          <a:p>
            <a:pPr algn="just"/>
            <a:endParaRPr lang="sr-Latn-RS" sz="1700" dirty="0"/>
          </a:p>
          <a:p>
            <a:pPr algn="just"/>
            <a:r>
              <a:rPr lang="sr-Latn-RS" sz="1700" dirty="0"/>
              <a:t>To znači da ovaj dokument predstavlja predviđanje koliko će se novca od građana i privrede u toku jedne godine prikupiti i na koji način će se taj novac trošiti.</a:t>
            </a:r>
          </a:p>
          <a:p>
            <a:pPr algn="just"/>
            <a:endParaRPr lang="sr-Latn-RS" sz="1700" dirty="0"/>
          </a:p>
          <a:p>
            <a:pPr algn="just"/>
            <a:r>
              <a:rPr lang="sr-Latn-RS" sz="1700" dirty="0"/>
              <a:t>Iz opštinskog budžeta se tokom godine plaćaju sve obaveze lokalne samouprave. Isto tako u budžet se slivaju prihodi iz kojih se podmiruju te obaveze. </a:t>
            </a:r>
          </a:p>
          <a:p>
            <a:pPr algn="just"/>
            <a:endParaRPr lang="sr-Latn-RS" sz="1700" dirty="0"/>
          </a:p>
          <a:p>
            <a:pPr algn="just"/>
            <a:r>
              <a:rPr lang="sr-Latn-RS" sz="1700" dirty="0"/>
              <a:t>Predsednik opštine i lokalna uprava sprovode opštinsku politiku, a glavna poluga te politike i razvoja je upravo budžet opštine.</a:t>
            </a:r>
          </a:p>
          <a:p>
            <a:pPr algn="just"/>
            <a:endParaRPr lang="sr-Latn-RS" sz="1700" dirty="0"/>
          </a:p>
          <a:p>
            <a:pPr algn="just"/>
            <a:r>
              <a:rPr lang="sr-Latn-RS" sz="1700" dirty="0"/>
              <a:t>Prilikom definisanja ovog, za Opštinu</a:t>
            </a:r>
            <a:r>
              <a:rPr lang="en-US" sz="1700" dirty="0"/>
              <a:t> </a:t>
            </a:r>
            <a:r>
              <a:rPr lang="en-US" sz="1700" dirty="0" err="1"/>
              <a:t>Sjenica</a:t>
            </a:r>
            <a:r>
              <a:rPr lang="sr-Latn-RS" sz="1700" dirty="0"/>
              <a:t> najvažnijeg dokumenta, rukovodi se zakonskim okvirom i propisima, strateškim prioritetima razvoja i drugim elementima.</a:t>
            </a:r>
          </a:p>
          <a:p>
            <a:pPr algn="just"/>
            <a:endParaRPr lang="sr-Latn-RS" sz="1700" dirty="0"/>
          </a:p>
          <a:p>
            <a:pPr algn="just"/>
            <a:r>
              <a:rPr lang="sr-Latn-RS" sz="1700" dirty="0"/>
              <a:t>Realnost je takva da postoje velike razlike između želja i mogućnosti, tako da kreiranje budžeta podrazumeva utvrđivanje prioriteta i pravljenje kompromisa.</a:t>
            </a:r>
            <a:endParaRPr lang="en-US" sz="1700" dirty="0"/>
          </a:p>
        </p:txBody>
      </p:sp>
    </p:spTree>
    <p:extLst>
      <p:ext uri="{BB962C8B-B14F-4D97-AF65-F5344CB8AC3E}">
        <p14:creationId xmlns:p14="http://schemas.microsoft.com/office/powerpoint/2010/main" val="264144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820" y="148079"/>
            <a:ext cx="8229600" cy="1060243"/>
          </a:xfrm>
          <a:ln>
            <a:solidFill>
              <a:schemeClr val="bg2">
                <a:lumMod val="60000"/>
                <a:lumOff val="40000"/>
              </a:schemeClr>
            </a:solidFill>
          </a:ln>
        </p:spPr>
        <p:txBody>
          <a:bodyPr>
            <a:normAutofit/>
          </a:bodyPr>
          <a:lstStyle/>
          <a:p>
            <a:r>
              <a:rPr lang="sr-Latn-RS" sz="3000" b="1" dirty="0"/>
              <a:t>Ko sve može da učestvuje u izradi budžeta?</a:t>
            </a:r>
            <a:endParaRPr lang="en-US" sz="3000" b="1" dirty="0"/>
          </a:p>
        </p:txBody>
      </p:sp>
      <p:sp>
        <p:nvSpPr>
          <p:cNvPr id="4" name="Slide Number Placeholder 3"/>
          <p:cNvSpPr>
            <a:spLocks noGrp="1"/>
          </p:cNvSpPr>
          <p:nvPr>
            <p:ph type="sldNum" sz="quarter" idx="12"/>
          </p:nvPr>
        </p:nvSpPr>
        <p:spPr/>
        <p:txBody>
          <a:bodyPr>
            <a:normAutofit/>
          </a:bodyPr>
          <a:lstStyle/>
          <a:p>
            <a:endParaRPr lang="en-US" dirty="0"/>
          </a:p>
        </p:txBody>
      </p:sp>
      <p:graphicFrame>
        <p:nvGraphicFramePr>
          <p:cNvPr id="5" name="Diagram 4"/>
          <p:cNvGraphicFramePr/>
          <p:nvPr>
            <p:extLst>
              <p:ext uri="{D42A27DB-BD31-4B8C-83A1-F6EECF244321}">
                <p14:modId xmlns:p14="http://schemas.microsoft.com/office/powerpoint/2010/main" val="751928238"/>
              </p:ext>
            </p:extLst>
          </p:nvPr>
        </p:nvGraphicFramePr>
        <p:xfrm>
          <a:off x="1259632" y="1484784"/>
          <a:ext cx="6537920" cy="4540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2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138" y="490104"/>
            <a:ext cx="8229600" cy="850106"/>
          </a:xfrm>
        </p:spPr>
        <p:txBody>
          <a:bodyPr>
            <a:normAutofit/>
          </a:bodyPr>
          <a:lstStyle/>
          <a:p>
            <a:r>
              <a:rPr lang="sr-Latn-RS" sz="3000" b="1" dirty="0"/>
              <a:t>Na osnovu čega se donosi budžet</a:t>
            </a:r>
            <a:r>
              <a:rPr lang="en-US" sz="3000" b="1" dirty="0"/>
              <a:t>?</a:t>
            </a:r>
          </a:p>
        </p:txBody>
      </p:sp>
      <p:sp>
        <p:nvSpPr>
          <p:cNvPr id="3" name="Slide Number Placeholder 2"/>
          <p:cNvSpPr>
            <a:spLocks noGrp="1"/>
          </p:cNvSpPr>
          <p:nvPr>
            <p:ph type="sldNum" sz="quarter" idx="12"/>
          </p:nvPr>
        </p:nvSpPr>
        <p:spPr/>
        <p:txBody>
          <a:bodyPr>
            <a:normAutofit/>
          </a:bodyPr>
          <a:lstStyle/>
          <a:p>
            <a:fld id="{B6F15528-21DE-4FAA-801E-634DDDAF4B2B}" type="slidenum">
              <a:rPr lang="en-US" smtClean="0"/>
              <a:pPr/>
              <a:t>7</a:t>
            </a:fld>
            <a:endParaRPr lang="en-US"/>
          </a:p>
        </p:txBody>
      </p:sp>
      <p:graphicFrame>
        <p:nvGraphicFramePr>
          <p:cNvPr id="5" name="Diagram 4">
            <a:extLst>
              <a:ext uri="{FF2B5EF4-FFF2-40B4-BE49-F238E27FC236}">
                <a16:creationId xmlns:a16="http://schemas.microsoft.com/office/drawing/2014/main" id="{5829A5F7-38F2-320D-AE60-57BB67D6B2B0}"/>
              </a:ext>
            </a:extLst>
          </p:cNvPr>
          <p:cNvGraphicFramePr/>
          <p:nvPr>
            <p:extLst>
              <p:ext uri="{D42A27DB-BD31-4B8C-83A1-F6EECF244321}">
                <p14:modId xmlns:p14="http://schemas.microsoft.com/office/powerpoint/2010/main" val="250815240"/>
              </p:ext>
            </p:extLst>
          </p:nvPr>
        </p:nvGraphicFramePr>
        <p:xfrm>
          <a:off x="539552" y="1700808"/>
          <a:ext cx="7749480" cy="4526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95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DDC93-D5AD-48B0-BB79-531CB4017395}"/>
              </a:ext>
            </a:extLst>
          </p:cNvPr>
          <p:cNvSpPr>
            <a:spLocks noGrp="1"/>
          </p:cNvSpPr>
          <p:nvPr>
            <p:ph type="title"/>
          </p:nvPr>
        </p:nvSpPr>
        <p:spPr>
          <a:xfrm>
            <a:off x="457200" y="274638"/>
            <a:ext cx="8229600" cy="727180"/>
          </a:xfrm>
        </p:spPr>
        <p:txBody>
          <a:bodyPr>
            <a:normAutofit/>
          </a:bodyPr>
          <a:lstStyle/>
          <a:p>
            <a:r>
              <a:rPr lang="sr-Latn-RS" sz="2800" b="1" dirty="0"/>
              <a:t>Kako se puni opštinska kasa</a:t>
            </a:r>
            <a:r>
              <a:rPr lang="x-none" sz="2800" b="1" dirty="0"/>
              <a:t>?</a:t>
            </a:r>
          </a:p>
        </p:txBody>
      </p:sp>
      <p:sp useBgFill="1">
        <p:nvSpPr>
          <p:cNvPr id="3" name="Content Placeholder 2">
            <a:extLst>
              <a:ext uri="{FF2B5EF4-FFF2-40B4-BE49-F238E27FC236}">
                <a16:creationId xmlns:a16="http://schemas.microsoft.com/office/drawing/2014/main" id="{ECDE529B-766F-4481-821E-386F21BF3AC4}"/>
              </a:ext>
            </a:extLst>
          </p:cNvPr>
          <p:cNvSpPr>
            <a:spLocks noGrp="1"/>
          </p:cNvSpPr>
          <p:nvPr>
            <p:ph sz="quarter" idx="1"/>
          </p:nvPr>
        </p:nvSpPr>
        <p:spPr>
          <a:xfrm>
            <a:off x="571472" y="1001818"/>
            <a:ext cx="8286808" cy="5570454"/>
          </a:xfrm>
        </p:spPr>
        <p:txBody>
          <a:bodyPr>
            <a:normAutofit/>
          </a:bodyPr>
          <a:lstStyle/>
          <a:p>
            <a:pPr algn="just"/>
            <a:r>
              <a:rPr lang="sr-Latn-RS" sz="1700" dirty="0"/>
              <a:t>Ukupni planirani javni prihodi i primanja opštine Sjenica za 2026. godinu iznose</a:t>
            </a:r>
            <a:endParaRPr lang="x-none" sz="1600" dirty="0"/>
          </a:p>
          <a:p>
            <a:pPr algn="just"/>
            <a:endParaRPr lang="en-GB" sz="1600" dirty="0"/>
          </a:p>
          <a:p>
            <a:pPr algn="just"/>
            <a:endParaRPr lang="en-GB" sz="1600" dirty="0"/>
          </a:p>
          <a:p>
            <a:pPr algn="just"/>
            <a:endParaRPr lang="en-GB" sz="1600" dirty="0"/>
          </a:p>
          <a:p>
            <a:pPr algn="just"/>
            <a:endParaRPr lang="x-none" sz="1600" dirty="0"/>
          </a:p>
          <a:p>
            <a:pPr algn="just"/>
            <a:endParaRPr lang="en-GB" sz="1600" dirty="0"/>
          </a:p>
          <a:p>
            <a:pPr marL="0" indent="0" algn="just">
              <a:buNone/>
            </a:pPr>
            <a:r>
              <a:rPr lang="sr-Latn-RS" sz="1800" dirty="0"/>
              <a:t>Nacrtom odluke o budžetu opštine  Sjenica  za 2026. godinu planirana su sredstva iz budžeta opštine u iznosu od 1.071.851.576 sredstva iz sopstvenih izvora u iznosu od 7.000.000 dinara i ostalih izvora </a:t>
            </a:r>
            <a:r>
              <a:rPr lang="sr-Latn-RS" sz="1600" dirty="0"/>
              <a:t>113.479.063 dinara</a:t>
            </a:r>
            <a:endParaRPr lang="x-none" sz="1700" dirty="0"/>
          </a:p>
        </p:txBody>
      </p:sp>
      <p:sp>
        <p:nvSpPr>
          <p:cNvPr id="4" name="Slide Number Placeholder 3">
            <a:extLst>
              <a:ext uri="{FF2B5EF4-FFF2-40B4-BE49-F238E27FC236}">
                <a16:creationId xmlns:a16="http://schemas.microsoft.com/office/drawing/2014/main" id="{186E5D0E-B6F3-4167-8B33-0D307B0B28BD}"/>
              </a:ext>
            </a:extLst>
          </p:cNvPr>
          <p:cNvSpPr>
            <a:spLocks noGrp="1"/>
          </p:cNvSpPr>
          <p:nvPr>
            <p:ph type="sldNum" sz="quarter" idx="15"/>
          </p:nvPr>
        </p:nvSpPr>
        <p:spPr/>
        <p:txBody>
          <a:bodyPr>
            <a:normAutofit/>
          </a:bodyPr>
          <a:lstStyle/>
          <a:p>
            <a:fld id="{B6F15528-21DE-4FAA-801E-634DDDAF4B2B}" type="slidenum">
              <a:rPr lang="en-US" smtClean="0"/>
              <a:pPr/>
              <a:t>8</a:t>
            </a:fld>
            <a:endParaRPr lang="en-US"/>
          </a:p>
        </p:txBody>
      </p:sp>
      <p:graphicFrame>
        <p:nvGraphicFramePr>
          <p:cNvPr id="6" name="Diagram 5"/>
          <p:cNvGraphicFramePr/>
          <p:nvPr>
            <p:extLst>
              <p:ext uri="{D42A27DB-BD31-4B8C-83A1-F6EECF244321}">
                <p14:modId xmlns:p14="http://schemas.microsoft.com/office/powerpoint/2010/main" val="996707202"/>
              </p:ext>
            </p:extLst>
          </p:nvPr>
        </p:nvGraphicFramePr>
        <p:xfrm>
          <a:off x="683568" y="4452264"/>
          <a:ext cx="7704856" cy="1752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quals 6">
            <a:extLst>
              <a:ext uri="{FF2B5EF4-FFF2-40B4-BE49-F238E27FC236}">
                <a16:creationId xmlns:a16="http://schemas.microsoft.com/office/drawing/2014/main" id="{CDB27E42-2A8D-4DD4-9160-578F8DDA6D84}"/>
              </a:ext>
            </a:extLst>
          </p:cNvPr>
          <p:cNvSpPr/>
          <p:nvPr/>
        </p:nvSpPr>
        <p:spPr>
          <a:xfrm>
            <a:off x="2609633" y="1735247"/>
            <a:ext cx="1047312" cy="97860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166762BC-F4C2-481D-B9D2-3C8B403BB8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27584" y="1476780"/>
            <a:ext cx="1633564" cy="1752751"/>
          </a:xfrm>
          <a:prstGeom prst="rect">
            <a:avLst/>
          </a:prstGeom>
        </p:spPr>
      </p:pic>
      <p:sp>
        <p:nvSpPr>
          <p:cNvPr id="14" name="TextBox 13">
            <a:extLst>
              <a:ext uri="{FF2B5EF4-FFF2-40B4-BE49-F238E27FC236}">
                <a16:creationId xmlns:a16="http://schemas.microsoft.com/office/drawing/2014/main" id="{9F752DEC-C823-4E33-9B74-2DB6D4AFC9BB}"/>
              </a:ext>
            </a:extLst>
          </p:cNvPr>
          <p:cNvSpPr txBox="1"/>
          <p:nvPr/>
        </p:nvSpPr>
        <p:spPr>
          <a:xfrm>
            <a:off x="3767894" y="1737653"/>
            <a:ext cx="4979436" cy="584775"/>
          </a:xfrm>
          <a:prstGeom prst="rect">
            <a:avLst/>
          </a:prstGeom>
          <a:noFill/>
        </p:spPr>
        <p:txBody>
          <a:bodyPr wrap="square" rtlCol="0">
            <a:spAutoFit/>
          </a:bodyPr>
          <a:lstStyle/>
          <a:p>
            <a:r>
              <a:rPr lang="sr-Latn-RS" sz="3200" b="1" dirty="0"/>
              <a:t>1.192.330.639,00 dinara</a:t>
            </a:r>
            <a:endParaRPr lang="en-US" sz="3200" b="1" dirty="0"/>
          </a:p>
        </p:txBody>
      </p:sp>
    </p:spTree>
    <p:extLst>
      <p:ext uri="{BB962C8B-B14F-4D97-AF65-F5344CB8AC3E}">
        <p14:creationId xmlns:p14="http://schemas.microsoft.com/office/powerpoint/2010/main" val="170447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778098"/>
          </a:xfrm>
        </p:spPr>
        <p:txBody>
          <a:bodyPr>
            <a:normAutofit/>
          </a:bodyPr>
          <a:lstStyle/>
          <a:p>
            <a:r>
              <a:rPr lang="sr-Latn-RS" sz="3100" b="1" dirty="0"/>
              <a:t>Šta su prihodi i primanja budžeta?</a:t>
            </a:r>
            <a:endParaRPr lang="en-US" sz="2200" b="1" dirty="0"/>
          </a:p>
        </p:txBody>
      </p:sp>
      <p:sp>
        <p:nvSpPr>
          <p:cNvPr id="4" name="Slide Number Placeholder 3"/>
          <p:cNvSpPr>
            <a:spLocks noGrp="1"/>
          </p:cNvSpPr>
          <p:nvPr>
            <p:ph type="sldNum" sz="quarter" idx="15"/>
          </p:nvPr>
        </p:nvSpPr>
        <p:spPr/>
        <p:txBody>
          <a:bodyPr>
            <a:normAutofit/>
          </a:bodyPr>
          <a:lstStyle/>
          <a:p>
            <a:fld id="{B6F15528-21DE-4FAA-801E-634DDDAF4B2B}" type="slidenum">
              <a:rPr lang="en-US" smtClean="0"/>
              <a:pPr/>
              <a:t>9</a:t>
            </a:fld>
            <a:endParaRPr lang="en-US"/>
          </a:p>
        </p:txBody>
      </p:sp>
      <p:graphicFrame>
        <p:nvGraphicFramePr>
          <p:cNvPr id="8" name="Content Placeholder 5">
            <a:extLst>
              <a:ext uri="{FF2B5EF4-FFF2-40B4-BE49-F238E27FC236}">
                <a16:creationId xmlns:a16="http://schemas.microsoft.com/office/drawing/2014/main" id="{488890CE-CC52-8A96-545A-14FC5212ACA7}"/>
              </a:ext>
            </a:extLst>
          </p:cNvPr>
          <p:cNvGraphicFramePr>
            <a:graphicFrameLocks noGrp="1"/>
          </p:cNvGraphicFramePr>
          <p:nvPr>
            <p:ph sz="quarter" idx="1"/>
            <p:extLst>
              <p:ext uri="{D42A27DB-BD31-4B8C-83A1-F6EECF244321}">
                <p14:modId xmlns:p14="http://schemas.microsoft.com/office/powerpoint/2010/main" val="2125367445"/>
              </p:ext>
            </p:extLst>
          </p:nvPr>
        </p:nvGraphicFramePr>
        <p:xfrm>
          <a:off x="467544" y="1196752"/>
          <a:ext cx="74676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2.3|2.3|2.2|2.3|2.3|2.6|2.3|2.3|2.6"/>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5060</TotalTime>
  <Words>1757</Words>
  <Application>Microsoft Office PowerPoint</Application>
  <PresentationFormat>On-screen Show (4:3)</PresentationFormat>
  <Paragraphs>297</Paragraphs>
  <Slides>19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Century Schoolbook</vt:lpstr>
      <vt:lpstr>Times New Roman</vt:lpstr>
      <vt:lpstr>Wingdings</vt:lpstr>
      <vt:lpstr>Wingdings 2</vt:lpstr>
      <vt:lpstr>Custom Design</vt:lpstr>
      <vt:lpstr>Oriel</vt:lpstr>
      <vt:lpstr>OPŠTINA SJENICA</vt:lpstr>
      <vt:lpstr>PowerPoint Presentation</vt:lpstr>
      <vt:lpstr>PowerPoint Presentation</vt:lpstr>
      <vt:lpstr>Ko se finansira iz budžeta?</vt:lpstr>
      <vt:lpstr>Kako nastaje budžet opštine?</vt:lpstr>
      <vt:lpstr>Ko sve može da učestvuje u izradi budžeta?</vt:lpstr>
      <vt:lpstr>Na osnovu čega se donosi budžet?</vt:lpstr>
      <vt:lpstr>Kako se puni opštinska kasa?</vt:lpstr>
      <vt:lpstr>Šta su prihodi i primanja budžeta?</vt:lpstr>
      <vt:lpstr>Struktura planiranih prihoda i primanja za 2026 godiinu</vt:lpstr>
      <vt:lpstr>Struktura planiranih prihoda i primanja za 2026 godinu</vt:lpstr>
      <vt:lpstr>Na šta se troše javna sredstva?</vt:lpstr>
      <vt:lpstr>Šta su rashodi i izdaci budžeta?</vt:lpstr>
      <vt:lpstr>Strukutra planiranih rashoda i izdataka za 2026 godinu? </vt:lpstr>
      <vt:lpstr>Struktura planiranih izdataka i rashda za 2026 godinu</vt:lpstr>
      <vt:lpstr>Rashodi budžeta po programima</vt:lpstr>
      <vt:lpstr>Rashodi budžeta raspoređeni po budžetskim korsinicima</vt:lpstr>
      <vt:lpstr>Rashodi prema korisnicima subvencija i dotoacija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ОПШТИНА КОВИН</dc:title>
  <dc:creator>stojkovici</dc:creator>
  <cp:lastModifiedBy>Damir Kucevic</cp:lastModifiedBy>
  <cp:revision>578</cp:revision>
  <cp:lastPrinted>2018-02-22T11:26:02Z</cp:lastPrinted>
  <dcterms:created xsi:type="dcterms:W3CDTF">2006-08-16T00:00:00Z</dcterms:created>
  <dcterms:modified xsi:type="dcterms:W3CDTF">2025-12-07T19:12:21Z</dcterms:modified>
</cp:coreProperties>
</file>