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74" r:id="rId2"/>
  </p:sldMasterIdLst>
  <p:notesMasterIdLst>
    <p:notesMasterId r:id="rId22"/>
  </p:notesMasterIdLst>
  <p:handoutMasterIdLst>
    <p:handoutMasterId r:id="rId23"/>
  </p:handoutMasterIdLst>
  <p:sldIdLst>
    <p:sldId id="256" r:id="rId3"/>
    <p:sldId id="257" r:id="rId4"/>
    <p:sldId id="259" r:id="rId5"/>
    <p:sldId id="275" r:id="rId6"/>
    <p:sldId id="262" r:id="rId7"/>
    <p:sldId id="260" r:id="rId8"/>
    <p:sldId id="261" r:id="rId9"/>
    <p:sldId id="263" r:id="rId10"/>
    <p:sldId id="267" r:id="rId11"/>
    <p:sldId id="264" r:id="rId12"/>
    <p:sldId id="277" r:id="rId13"/>
    <p:sldId id="282" r:id="rId14"/>
    <p:sldId id="269" r:id="rId15"/>
    <p:sldId id="268" r:id="rId16"/>
    <p:sldId id="283" r:id="rId17"/>
    <p:sldId id="271" r:id="rId18"/>
    <p:sldId id="273" r:id="rId19"/>
    <p:sldId id="284" r:id="rId20"/>
    <p:sldId id="278"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isnik" initials="K" lastIdx="2" clrIdx="0"/>
  <p:cmAuthor id="1" name="Mirjana Knezevic" initials="MK" lastIdx="1" clrIdx="1"/>
  <p:cmAuthor id="2" name="Milena Radomirovic" initials="MR"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310" autoAdjust="0"/>
  </p:normalViewPr>
  <p:slideViewPr>
    <p:cSldViewPr>
      <p:cViewPr varScale="1">
        <p:scale>
          <a:sx n="108" d="100"/>
          <a:sy n="108" d="100"/>
        </p:scale>
        <p:origin x="17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Gradjanski%20budzet%20primeri\gradjanski-budzet-pite-format%20NC%202501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ujovic\Desktop\Bud&#382;et%202020\Javna%20rasprava%202020\Prilog%202%20-%20Pomocni%20dokument%20za%20tabele%20i%20grafi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ujovic\Desktop\Bud&#382;et%202020\Javna%20rasprava%202020\Prilog%202%20-%20Pomocni%20dokument%20za%20tabele%20i%20grafik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a:t>Структура прихода и примања</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82030410972855"/>
          <c:y val="0.33374478941182356"/>
          <c:w val="0.62846713498254947"/>
          <c:h val="0.5555376872008646"/>
        </c:manualLayout>
      </c:layout>
      <c:pie3DChart>
        <c:varyColors val="1"/>
        <c:dLbls>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452863076244899"/>
          <c:y val="0.33374488188976376"/>
          <c:w val="0.62846713498254947"/>
          <c:h val="0.5555376872008646"/>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327-4D9E-8D7C-F6B1329C50E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327-4D9E-8D7C-F6B1329C50E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327-4D9E-8D7C-F6B1329C50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327-4D9E-8D7C-F6B1329C50E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327-4D9E-8D7C-F6B1329C50E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327-4D9E-8D7C-F6B1329C50EA}"/>
              </c:ext>
            </c:extLst>
          </c:dPt>
          <c:dLbls>
            <c:dLbl>
              <c:idx val="0"/>
              <c:layout>
                <c:manualLayout>
                  <c:x val="4.2935426600180368E-3"/>
                  <c:y val="-2.7461355565848385E-2"/>
                </c:manualLayout>
              </c:layout>
              <c:tx>
                <c:rich>
                  <a:bodyPr/>
                  <a:lstStyle/>
                  <a:p>
                    <a:fld id="{BF824CBE-B509-4F03-B995-7F86E1EBFEB5}" type="CATEGORYNAME">
                      <a:rPr lang="en-US"/>
                      <a:pPr/>
                      <a:t>[CATEGORY NAME]</a:t>
                    </a:fld>
                    <a:r>
                      <a:rPr lang="en-US" baseline="0" dirty="0"/>
                      <a:t>
39.84%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27-4D9E-8D7C-F6B1329C50EA}"/>
                </c:ext>
              </c:extLst>
            </c:dLbl>
            <c:dLbl>
              <c:idx val="1"/>
              <c:tx>
                <c:rich>
                  <a:bodyPr/>
                  <a:lstStyle/>
                  <a:p>
                    <a:fld id="{F1E32A95-2A74-4865-818C-F440CD2C533E}" type="CATEGORYNAME">
                      <a:rPr lang="en-US"/>
                      <a:pPr/>
                      <a:t>[CATEGORY NAME]</a:t>
                    </a:fld>
                    <a:r>
                      <a:rPr lang="en-US" baseline="0" dirty="0"/>
                      <a:t>
50.76%</a:t>
                    </a:r>
                  </a:p>
                  <a:p>
                    <a:endParaRPr lang="sr-Latn-R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27-4D9E-8D7C-F6B1329C50EA}"/>
                </c:ext>
              </c:extLst>
            </c:dLbl>
            <c:dLbl>
              <c:idx val="2"/>
              <c:layout>
                <c:manualLayout>
                  <c:x val="2.2143661625055075E-3"/>
                  <c:y val="3.4063888657967924E-2"/>
                </c:manualLayout>
              </c:layout>
              <c:tx>
                <c:rich>
                  <a:bodyPr/>
                  <a:lstStyle/>
                  <a:p>
                    <a:fld id="{074B5C1D-5956-41DD-822D-283ACEF29BC3}" type="CATEGORYNAME">
                      <a:rPr lang="en-US" dirty="0"/>
                      <a:pPr/>
                      <a:t>[CATEGORY NAME]</a:t>
                    </a:fld>
                    <a:r>
                      <a:rPr lang="en-US" baseline="0" dirty="0"/>
                      <a:t>
0,16%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27-4D9E-8D7C-F6B1329C50EA}"/>
                </c:ext>
              </c:extLst>
            </c:dLbl>
            <c:dLbl>
              <c:idx val="3"/>
              <c:tx>
                <c:rich>
                  <a:bodyPr/>
                  <a:lstStyle/>
                  <a:p>
                    <a:fld id="{0B352F9C-FA4D-4543-8F54-A56228207F73}" type="CATEGORYNAME">
                      <a:rPr lang="pl-PL"/>
                      <a:pPr/>
                      <a:t>[CATEGORY NAME]</a:t>
                    </a:fld>
                    <a:r>
                      <a:rPr lang="pl-PL" baseline="0" dirty="0"/>
                      <a:t>
2.18</a:t>
                    </a:r>
                  </a:p>
                  <a:p>
                    <a:r>
                      <a:rPr lang="pl-PL" baseline="0"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327-4D9E-8D7C-F6B1329C50EA}"/>
                </c:ext>
              </c:extLst>
            </c:dLbl>
            <c:dLbl>
              <c:idx val="4"/>
              <c:layout>
                <c:manualLayout>
                  <c:x val="-0.1865477678156178"/>
                  <c:y val="1.3032700324224178E-2"/>
                </c:manualLayout>
              </c:layout>
              <c:tx>
                <c:rich>
                  <a:bodyPr/>
                  <a:lstStyle/>
                  <a:p>
                    <a:fld id="{631F6ABD-057B-44BC-9262-204E6A015EF5}" type="CATEGORYNAME">
                      <a:rPr lang="pl-PL" dirty="0"/>
                      <a:pPr/>
                      <a:t>[CATEGORY NAME]</a:t>
                    </a:fld>
                    <a:r>
                      <a:rPr lang="pl-PL" baseline="0" dirty="0"/>
                      <a:t>
1,38%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327-4D9E-8D7C-F6B1329C50EA}"/>
                </c:ext>
              </c:extLst>
            </c:dLbl>
            <c:dLbl>
              <c:idx val="5"/>
              <c:layout>
                <c:manualLayout>
                  <c:x val="3.9034411915767814E-2"/>
                  <c:y val="-4.0784313725490184E-2"/>
                </c:manualLayout>
              </c:layout>
              <c:tx>
                <c:rich>
                  <a:bodyPr/>
                  <a:lstStyle/>
                  <a:p>
                    <a:fld id="{A624675A-D243-49D9-89FD-5343BFBFA17F}" type="CATEGORYNAME">
                      <a:rPr lang="pl-PL"/>
                      <a:pPr/>
                      <a:t>[CATEGORY NAME]</a:t>
                    </a:fld>
                    <a:r>
                      <a:rPr lang="pl-PL" baseline="0" dirty="0"/>
                      <a:t>
2,30%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327-4D9E-8D7C-F6B1329C50E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r-Latn-R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'Prihodi i primanja'!$C$6:$C$11</c:f>
              <c:strCache>
                <c:ptCount val="6"/>
                <c:pt idx="0">
                  <c:v>Poreski prihodi </c:v>
                </c:pt>
                <c:pt idx="1">
                  <c:v>Transferi </c:v>
                </c:pt>
                <c:pt idx="2">
                  <c:v>Prihodi od imovine </c:v>
                </c:pt>
                <c:pt idx="3">
                  <c:v>Prihodi od prodaje dobara i usluga </c:v>
                </c:pt>
                <c:pt idx="4">
                  <c:v>Prihodi od prodaje zemljišta </c:v>
                </c:pt>
                <c:pt idx="5">
                  <c:v>Prihodi od domaćih zaduživanja </c:v>
                </c:pt>
              </c:strCache>
            </c:strRef>
          </c:cat>
          <c:val>
            <c:numRef>
              <c:f>'Prihodi i primanja'!$D$6:$D$11</c:f>
              <c:numCache>
                <c:formatCode>General</c:formatCode>
                <c:ptCount val="6"/>
                <c:pt idx="0">
                  <c:v>272</c:v>
                </c:pt>
                <c:pt idx="1">
                  <c:v>505</c:v>
                </c:pt>
                <c:pt idx="2">
                  <c:v>4.8</c:v>
                </c:pt>
                <c:pt idx="3">
                  <c:v>28</c:v>
                </c:pt>
                <c:pt idx="4">
                  <c:v>21</c:v>
                </c:pt>
                <c:pt idx="5">
                  <c:v>30</c:v>
                </c:pt>
              </c:numCache>
            </c:numRef>
          </c:val>
          <c:extLst>
            <c:ext xmlns:c16="http://schemas.microsoft.com/office/drawing/2014/chart" uri="{C3380CC4-5D6E-409C-BE32-E72D297353CC}">
              <c16:uniqueId val="{0000000C-9327-4D9E-8D7C-F6B1329C50EA}"/>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750081894612"/>
          <c:y val="0.31178409757603831"/>
          <c:w val="0.53601721202415187"/>
          <c:h val="0.47396905974988418"/>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0A-4ED6-AD1B-FEAE9A6565B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0A-4ED6-AD1B-FEAE9A6565B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0A-4ED6-AD1B-FEAE9A6565B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0A-4ED6-AD1B-FEAE9A6565B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D0A-4ED6-AD1B-FEAE9A6565B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D0A-4ED6-AD1B-FEAE9A6565B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D0A-4ED6-AD1B-FEAE9A6565B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9D0A-4ED6-AD1B-FEAE9A6565B6}"/>
              </c:ext>
            </c:extLst>
          </c:dPt>
          <c:dLbls>
            <c:dLbl>
              <c:idx val="0"/>
              <c:layout>
                <c:manualLayout>
                  <c:x val="0.10888546481766821"/>
                  <c:y val="-8.4705882352941173E-2"/>
                </c:manualLayout>
              </c:layout>
              <c:tx>
                <c:rich>
                  <a:bodyPr/>
                  <a:lstStyle/>
                  <a:p>
                    <a:r>
                      <a:rPr lang="en-US" sz="1000" baseline="0" dirty="0"/>
                      <a:t>Rashodi za zaposlene</a:t>
                    </a:r>
                    <a:r>
                      <a:rPr lang="en-US" baseline="0" dirty="0"/>
                      <a:t>
31,75%</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D0A-4ED6-AD1B-FEAE9A6565B6}"/>
                </c:ext>
              </c:extLst>
            </c:dLbl>
            <c:dLbl>
              <c:idx val="1"/>
              <c:layout>
                <c:manualLayout>
                  <c:x val="3.6979969183359017E-2"/>
                  <c:y val="0.1380392156862745"/>
                </c:manualLayout>
              </c:layout>
              <c:tx>
                <c:rich>
                  <a:bodyPr/>
                  <a:lstStyle/>
                  <a:p>
                    <a:r>
                      <a:rPr lang="en-US" dirty="0"/>
                      <a:t>Korišćenje roba </a:t>
                    </a:r>
                    <a:r>
                      <a:rPr lang="en-US" dirty="0" err="1"/>
                      <a:t>i</a:t>
                    </a:r>
                    <a:r>
                      <a:rPr lang="en-US" dirty="0"/>
                      <a:t> </a:t>
                    </a:r>
                    <a:r>
                      <a:rPr lang="en-US" dirty="0" err="1"/>
                      <a:t>usluga</a:t>
                    </a:r>
                    <a:r>
                      <a:rPr lang="en-US" dirty="0"/>
                      <a:t> 28,10%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D0A-4ED6-AD1B-FEAE9A6565B6}"/>
                </c:ext>
              </c:extLst>
            </c:dLbl>
            <c:dLbl>
              <c:idx val="2"/>
              <c:layout>
                <c:manualLayout>
                  <c:x val="-8.4232152028762192E-2"/>
                  <c:y val="2.5098039215686273E-2"/>
                </c:manualLayout>
              </c:layout>
              <c:tx>
                <c:rich>
                  <a:bodyPr/>
                  <a:lstStyle/>
                  <a:p>
                    <a:r>
                      <a:rPr lang="en-US" dirty="0" err="1"/>
                      <a:t>Subvencije</a:t>
                    </a:r>
                    <a:r>
                      <a:rPr lang="en-US" dirty="0"/>
                      <a:t> </a:t>
                    </a:r>
                  </a:p>
                  <a:p>
                    <a:r>
                      <a:rPr lang="en-US" dirty="0"/>
                      <a:t>2,32%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D0A-4ED6-AD1B-FEAE9A6565B6}"/>
                </c:ext>
              </c:extLst>
            </c:dLbl>
            <c:dLbl>
              <c:idx val="3"/>
              <c:layout>
                <c:manualLayout>
                  <c:x val="-6.087343363847475E-2"/>
                  <c:y val="3.5112830671280987E-2"/>
                </c:manualLayout>
              </c:layout>
              <c:tx>
                <c:rich>
                  <a:bodyPr/>
                  <a:lstStyle/>
                  <a:p>
                    <a:r>
                      <a:rPr lang="pl-PL" dirty="0"/>
                      <a:t>Donacije, dotacije i transferi</a:t>
                    </a:r>
                  </a:p>
                  <a:p>
                    <a:r>
                      <a:rPr lang="pl-PL" dirty="0"/>
                      <a:t>12.37% </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D0A-4ED6-AD1B-FEAE9A6565B6}"/>
                </c:ext>
              </c:extLst>
            </c:dLbl>
            <c:dLbl>
              <c:idx val="4"/>
              <c:layout>
                <c:manualLayout>
                  <c:x val="-4.3143297380585519E-2"/>
                  <c:y val="-3.7647058823529408E-2"/>
                </c:manualLayout>
              </c:layout>
              <c:tx>
                <c:rich>
                  <a:bodyPr/>
                  <a:lstStyle/>
                  <a:p>
                    <a:r>
                      <a:rPr lang="en-US" dirty="0"/>
                      <a:t>Socijalna</a:t>
                    </a:r>
                    <a:r>
                      <a:rPr lang="en-US" baseline="0" dirty="0"/>
                      <a:t> pomoć</a:t>
                    </a:r>
                  </a:p>
                  <a:p>
                    <a:r>
                      <a:rPr lang="en-US" baseline="0" dirty="0"/>
                      <a:t>3,33%</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D0A-4ED6-AD1B-FEAE9A6565B6}"/>
                </c:ext>
              </c:extLst>
            </c:dLbl>
            <c:dLbl>
              <c:idx val="5"/>
              <c:layout>
                <c:manualLayout>
                  <c:x val="-7.3959938366718034E-2"/>
                  <c:y val="-0.12862745098039219"/>
                </c:manualLayout>
              </c:layout>
              <c:tx>
                <c:rich>
                  <a:bodyPr/>
                  <a:lstStyle/>
                  <a:p>
                    <a:r>
                      <a:rPr lang="en-US" dirty="0"/>
                      <a:t>Ostali</a:t>
                    </a:r>
                    <a:r>
                      <a:rPr lang="en-US" baseline="0" dirty="0"/>
                      <a:t> rashodi</a:t>
                    </a:r>
                  </a:p>
                  <a:p>
                    <a:r>
                      <a:rPr lang="en-US" baseline="0" dirty="0"/>
                      <a:t>7,21%</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D0A-4ED6-AD1B-FEAE9A6565B6}"/>
                </c:ext>
              </c:extLst>
            </c:dLbl>
            <c:dLbl>
              <c:idx val="6"/>
              <c:layout>
                <c:manualLayout>
                  <c:x val="-6.1633281972265025E-3"/>
                  <c:y val="-0.12862745098039213"/>
                </c:manualLayout>
              </c:layout>
              <c:tx>
                <c:rich>
                  <a:bodyPr/>
                  <a:lstStyle/>
                  <a:p>
                    <a:fld id="{6AAC79E7-D6B8-4E0A-A284-F778749EB6F2}" type="CATEGORYNAME">
                      <a:rPr lang="sr-Cyrl-RS"/>
                      <a:pPr/>
                      <a:t>[CATEGORY NAME]</a:t>
                    </a:fld>
                    <a:r>
                      <a:rPr lang="sr-Cyrl-RS" baseline="0" dirty="0"/>
                      <a:t>
11,37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D0A-4ED6-AD1B-FEAE9A6565B6}"/>
                </c:ext>
              </c:extLst>
            </c:dLbl>
            <c:dLbl>
              <c:idx val="7"/>
              <c:layout>
                <c:manualLayout>
                  <c:x val="7.6014381099126865E-2"/>
                  <c:y val="-0.10980392156862746"/>
                </c:manualLayout>
              </c:layout>
              <c:tx>
                <c:rich>
                  <a:bodyPr/>
                  <a:lstStyle/>
                  <a:p>
                    <a:fld id="{06DB260E-F63A-4237-A2EC-6B62F55E4FA1}" type="CATEGORYNAME">
                      <a:rPr lang="sr-Cyrl-RS"/>
                      <a:pPr/>
                      <a:t>[CATEGORY NAME]</a:t>
                    </a:fld>
                    <a:r>
                      <a:rPr lang="sr-Cyrl-RS" baseline="0" dirty="0"/>
                      <a:t>
1,94%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D0A-4ED6-AD1B-FEAE9A6565B6}"/>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'Rashodi i izdaci'!$C$6:$C$13</c:f>
              <c:strCache>
                <c:ptCount val="8"/>
                <c:pt idx="0">
                  <c:v>расходи за запослене</c:v>
                </c:pt>
                <c:pt idx="1">
                  <c:v>коришћење услуга и роба</c:v>
                </c:pt>
                <c:pt idx="2">
                  <c:v>субвенције</c:v>
                </c:pt>
                <c:pt idx="3">
                  <c:v>дотације и трансфери</c:v>
                </c:pt>
                <c:pt idx="4">
                  <c:v>социјална помоћ</c:v>
                </c:pt>
                <c:pt idx="5">
                  <c:v>остали расходи</c:v>
                </c:pt>
                <c:pt idx="6">
                  <c:v>капитални издаци</c:v>
                </c:pt>
                <c:pt idx="7">
                  <c:v>средства резерве </c:v>
                </c:pt>
              </c:strCache>
            </c:strRef>
          </c:cat>
          <c:val>
            <c:numRef>
              <c:f>'Rashodi i izdaci'!$D$6:$D$13</c:f>
              <c:numCache>
                <c:formatCode>General</c:formatCode>
                <c:ptCount val="8"/>
                <c:pt idx="0">
                  <c:v>190</c:v>
                </c:pt>
                <c:pt idx="1">
                  <c:v>248</c:v>
                </c:pt>
                <c:pt idx="2">
                  <c:v>45</c:v>
                </c:pt>
                <c:pt idx="3">
                  <c:v>124</c:v>
                </c:pt>
                <c:pt idx="4">
                  <c:v>11.8</c:v>
                </c:pt>
                <c:pt idx="5">
                  <c:v>38</c:v>
                </c:pt>
                <c:pt idx="6">
                  <c:v>159</c:v>
                </c:pt>
                <c:pt idx="7">
                  <c:v>23</c:v>
                </c:pt>
              </c:numCache>
            </c:numRef>
          </c:val>
          <c:extLst>
            <c:ext xmlns:c16="http://schemas.microsoft.com/office/drawing/2014/chart" uri="{C3380CC4-5D6E-409C-BE32-E72D297353CC}">
              <c16:uniqueId val="{00000010-9D0A-4ED6-AD1B-FEAE9A6565B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F1112-1AD7-4AA4-9A3A-6A2F46283F61}"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11DA16C6-8CAF-4FBB-83BD-0F15D2F74F48}">
      <dgm:prSet phldrT="[Text]">
        <dgm:style>
          <a:lnRef idx="1">
            <a:schemeClr val="accent5"/>
          </a:lnRef>
          <a:fillRef idx="3">
            <a:schemeClr val="accent5"/>
          </a:fillRef>
          <a:effectRef idx="2">
            <a:schemeClr val="accent5"/>
          </a:effectRef>
          <a:fontRef idx="minor">
            <a:schemeClr val="lt1"/>
          </a:fontRef>
        </dgm:style>
      </dgm:prSet>
      <dgm:spPr/>
      <dgm:t>
        <a:bodyPr/>
        <a:lstStyle/>
        <a:p>
          <a:r>
            <a:rPr lang="sr-Latn-RS" dirty="0"/>
            <a:t>Ko učestvuje u izradi budžeta</a:t>
          </a:r>
          <a:r>
            <a:rPr lang="en-US" dirty="0"/>
            <a:t>?</a:t>
          </a:r>
        </a:p>
      </dgm:t>
    </dgm:pt>
    <dgm:pt modelId="{A1BAD192-7F9E-4506-A9B5-420438854D09}" type="parTrans" cxnId="{1DC4AA6E-4FBB-45FD-B7E3-8ADF4F407287}">
      <dgm:prSet/>
      <dgm:spPr/>
      <dgm:t>
        <a:bodyPr/>
        <a:lstStyle/>
        <a:p>
          <a:endParaRPr lang="en-US"/>
        </a:p>
      </dgm:t>
    </dgm:pt>
    <dgm:pt modelId="{6696F078-C7FA-4086-9084-D1C94F161CC1}" type="sibTrans" cxnId="{1DC4AA6E-4FBB-45FD-B7E3-8ADF4F407287}">
      <dgm:prSet/>
      <dgm:spPr/>
      <dgm:t>
        <a:bodyPr/>
        <a:lstStyle/>
        <a:p>
          <a:endParaRPr lang="en-US"/>
        </a:p>
      </dgm:t>
    </dgm:pt>
    <dgm:pt modelId="{95B85839-953C-4107-8C12-B28A5A3F45E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Mesne zajednice</a:t>
          </a:r>
          <a:endParaRPr lang="en-US" sz="1400" dirty="0"/>
        </a:p>
      </dgm:t>
    </dgm:pt>
    <dgm:pt modelId="{4FC53550-D4E3-497F-A27C-29619A2A0178}" type="parTrans" cxnId="{9591A664-95AB-411B-8BDD-A66E56D4DE78}">
      <dgm:prSet/>
      <dgm:spPr/>
      <dgm:t>
        <a:bodyPr/>
        <a:lstStyle/>
        <a:p>
          <a:endParaRPr lang="en-US"/>
        </a:p>
      </dgm:t>
    </dgm:pt>
    <dgm:pt modelId="{4ABFBB04-DBE4-4BE3-B5E8-432C6AEBDAEB}" type="sibTrans" cxnId="{9591A664-95AB-411B-8BDD-A66E56D4DE78}">
      <dgm:prSet/>
      <dgm:spPr/>
      <dgm:t>
        <a:bodyPr/>
        <a:lstStyle/>
        <a:p>
          <a:endParaRPr lang="en-US"/>
        </a:p>
      </dgm:t>
    </dgm:pt>
    <dgm:pt modelId="{CA688DA4-D576-48DF-AF56-84A20CF08864}">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sr-Latn-RS" altLang="en-US" sz="1100" dirty="0">
              <a:cs typeface="Calibri" panose="020F0502020204030204" pitchFamily="34" charset="0"/>
            </a:rPr>
            <a:t>- </a:t>
          </a:r>
          <a:r>
            <a:rPr lang="sr-Latn-RS" altLang="en-US" sz="1400" dirty="0">
              <a:cs typeface="Calibri" panose="020F0502020204030204" pitchFamily="34" charset="0"/>
            </a:rPr>
            <a:t>Predškolska ustanova </a:t>
          </a:r>
        </a:p>
        <a:p>
          <a:pPr algn="l"/>
          <a:r>
            <a:rPr lang="sr-Latn-RS" altLang="en-US" sz="1400" dirty="0">
              <a:cs typeface="Calibri" panose="020F0502020204030204" pitchFamily="34" charset="0"/>
            </a:rPr>
            <a:t>- Biblioteka “Muhamed </a:t>
          </a:r>
          <a:r>
            <a:rPr lang="sr-Latn-RS" altLang="en-US" sz="1400" dirty="0" err="1">
              <a:cs typeface="Calibri" panose="020F0502020204030204" pitchFamily="34" charset="0"/>
            </a:rPr>
            <a:t>Abdagić</a:t>
          </a:r>
          <a:r>
            <a:rPr lang="sr-Latn-RS" altLang="en-US" sz="1400" dirty="0">
              <a:cs typeface="Calibri" panose="020F0502020204030204" pitchFamily="34" charset="0"/>
            </a:rPr>
            <a:t>”</a:t>
          </a:r>
        </a:p>
        <a:p>
          <a:pPr algn="l">
            <a:buFont typeface="Calibri" panose="020F0502020204030204" pitchFamily="34" charset="0"/>
            <a:buChar char="⁻"/>
          </a:pPr>
          <a:r>
            <a:rPr lang="sr-Latn-RS" altLang="en-US" sz="1400" dirty="0">
              <a:cs typeface="Calibri" panose="020F0502020204030204" pitchFamily="34" charset="0"/>
            </a:rPr>
            <a:t>Ustanova Kulture Sjenica</a:t>
          </a:r>
        </a:p>
        <a:p>
          <a:pPr algn="l">
            <a:buFont typeface="Calibri" panose="020F0502020204030204" pitchFamily="34" charset="0"/>
            <a:buChar char="⁻"/>
          </a:pPr>
          <a:r>
            <a:rPr lang="sr-Latn-RS" altLang="en-US" sz="1400" dirty="0">
              <a:cs typeface="Calibri" panose="020F0502020204030204" pitchFamily="34" charset="0"/>
            </a:rPr>
            <a:t>- Ustanova za sport i rekreaciju Sjenica</a:t>
          </a:r>
        </a:p>
        <a:p>
          <a:pPr algn="l">
            <a:buFont typeface="Calibri" panose="020F0502020204030204" pitchFamily="34" charset="0"/>
            <a:buChar char="⁻"/>
          </a:pPr>
          <a:r>
            <a:rPr lang="sr-Latn-RS" altLang="en-US" sz="1400" dirty="0">
              <a:cs typeface="Calibri" panose="020F0502020204030204" pitchFamily="34" charset="0"/>
            </a:rPr>
            <a:t>- Turistička organizacija Sjenica</a:t>
          </a:r>
        </a:p>
      </dgm:t>
    </dgm:pt>
    <dgm:pt modelId="{227D0F75-A85E-48A0-923F-CAE2CEE8302B}" type="parTrans" cxnId="{B045261B-3FC5-4798-ACC5-A4EFA8749840}">
      <dgm:prSet/>
      <dgm:spPr/>
      <dgm:t>
        <a:bodyPr/>
        <a:lstStyle/>
        <a:p>
          <a:endParaRPr lang="en-US"/>
        </a:p>
      </dgm:t>
    </dgm:pt>
    <dgm:pt modelId="{6A5E5253-4F22-4BE9-A205-8C9003A8F134}" type="sibTrans" cxnId="{B045261B-3FC5-4798-ACC5-A4EFA8749840}">
      <dgm:prSet/>
      <dgm:spPr/>
      <dgm:t>
        <a:bodyPr/>
        <a:lstStyle/>
        <a:p>
          <a:endParaRPr lang="en-US"/>
        </a:p>
      </dgm:t>
    </dgm:pt>
    <dgm:pt modelId="{6310FD69-D567-4069-9125-5C89D7D0366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Opštinska vlast i stručne službe</a:t>
          </a:r>
          <a:endParaRPr lang="en-US" sz="1400" dirty="0"/>
        </a:p>
      </dgm:t>
    </dgm:pt>
    <dgm:pt modelId="{2CF35C61-DF83-42FC-A7DB-6665A823676E}" type="parTrans" cxnId="{A0C3F366-7F65-470B-890E-C95A9950A25C}">
      <dgm:prSet/>
      <dgm:spPr/>
      <dgm:t>
        <a:bodyPr/>
        <a:lstStyle/>
        <a:p>
          <a:endParaRPr lang="en-US"/>
        </a:p>
      </dgm:t>
    </dgm:pt>
    <dgm:pt modelId="{8CF377A4-44DD-4AAC-839C-1C1D99FDCD61}" type="sibTrans" cxnId="{A0C3F366-7F65-470B-890E-C95A9950A25C}">
      <dgm:prSet/>
      <dgm:spPr/>
      <dgm:t>
        <a:bodyPr/>
        <a:lstStyle/>
        <a:p>
          <a:endParaRPr lang="en-US"/>
        </a:p>
      </dgm:t>
    </dgm:pt>
    <dgm:pt modelId="{6C20EE09-CEB3-4120-A2AE-760EB636D2A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Građanstvo</a:t>
          </a:r>
          <a:endParaRPr lang="en-US" sz="1400" dirty="0"/>
        </a:p>
      </dgm:t>
    </dgm:pt>
    <dgm:pt modelId="{E09173DF-6089-43BE-9D41-76A8961283CB}" type="parTrans" cxnId="{5AE93EF6-AA26-40F2-82CD-0D171A34ABA3}">
      <dgm:prSet/>
      <dgm:spPr/>
      <dgm:t>
        <a:bodyPr/>
        <a:lstStyle/>
        <a:p>
          <a:endParaRPr lang="en-US"/>
        </a:p>
      </dgm:t>
    </dgm:pt>
    <dgm:pt modelId="{4E95A4F1-B309-4574-A763-F450CA351982}" type="sibTrans" cxnId="{5AE93EF6-AA26-40F2-82CD-0D171A34ABA3}">
      <dgm:prSet/>
      <dgm:spPr/>
      <dgm:t>
        <a:bodyPr/>
        <a:lstStyle/>
        <a:p>
          <a:endParaRPr lang="en-US"/>
        </a:p>
      </dgm:t>
    </dgm:pt>
    <dgm:pt modelId="{430A538F-CF64-44DA-AB72-CDA9AD20CE8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x-none" sz="1400" dirty="0"/>
            <a:t>-</a:t>
          </a:r>
          <a:r>
            <a:rPr lang="sr-Latn-RS" sz="1400" dirty="0"/>
            <a:t>Dom zdravlja</a:t>
          </a:r>
          <a:endParaRPr lang="x-none" sz="1400" dirty="0"/>
        </a:p>
        <a:p>
          <a:r>
            <a:rPr lang="x-none" sz="1400" dirty="0"/>
            <a:t>-</a:t>
          </a:r>
          <a:r>
            <a:rPr lang="sr-Latn-RS" sz="1400" dirty="0"/>
            <a:t> Osnovne škole</a:t>
          </a:r>
          <a:endParaRPr lang="x-none" sz="1400" dirty="0"/>
        </a:p>
        <a:p>
          <a:r>
            <a:rPr lang="x-none" sz="1400" dirty="0"/>
            <a:t>-</a:t>
          </a:r>
          <a:r>
            <a:rPr lang="sr-Latn-RS" sz="1400" dirty="0"/>
            <a:t> Srednja škola</a:t>
          </a:r>
          <a:endParaRPr lang="x-none" sz="1400" dirty="0"/>
        </a:p>
        <a:p>
          <a:r>
            <a:rPr lang="x-none" sz="1400" dirty="0"/>
            <a:t>- </a:t>
          </a:r>
          <a:r>
            <a:rPr lang="sr-Latn-RS" sz="1400" dirty="0"/>
            <a:t>Centar za socijalni rad</a:t>
          </a:r>
          <a:endParaRPr lang="en-US" sz="1400" dirty="0"/>
        </a:p>
      </dgm:t>
    </dgm:pt>
    <dgm:pt modelId="{89AB0748-28A5-4AA6-88C2-5A2F850CBA47}" type="parTrans" cxnId="{DB38EC61-5E8E-4B76-A3F5-E2EB5BDBDE46}">
      <dgm:prSet/>
      <dgm:spPr/>
      <dgm:t>
        <a:bodyPr/>
        <a:lstStyle/>
        <a:p>
          <a:endParaRPr lang="en-US"/>
        </a:p>
      </dgm:t>
    </dgm:pt>
    <dgm:pt modelId="{32EE2660-A159-4091-8FA4-7B355AC09DEC}" type="sibTrans" cxnId="{DB38EC61-5E8E-4B76-A3F5-E2EB5BDBDE46}">
      <dgm:prSet/>
      <dgm:spPr/>
      <dgm:t>
        <a:bodyPr/>
        <a:lstStyle/>
        <a:p>
          <a:endParaRPr lang="en-US"/>
        </a:p>
      </dgm:t>
    </dgm:pt>
    <dgm:pt modelId="{E45798DE-B585-4FA9-98B4-DF4CDD2B05E8}">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Nevladine organizacije</a:t>
          </a:r>
          <a:endParaRPr lang="en-US" sz="1400" dirty="0"/>
        </a:p>
      </dgm:t>
    </dgm:pt>
    <dgm:pt modelId="{C861C673-5748-4D4B-B601-7AB8AA43D86E}" type="parTrans" cxnId="{49770071-AC47-453C-B96D-8878CED0E18F}">
      <dgm:prSet/>
      <dgm:spPr/>
      <dgm:t>
        <a:bodyPr/>
        <a:lstStyle/>
        <a:p>
          <a:endParaRPr lang="en-US"/>
        </a:p>
      </dgm:t>
    </dgm:pt>
    <dgm:pt modelId="{2C2469AF-1E2B-4452-AED5-F7C23C22D80B}" type="sibTrans" cxnId="{49770071-AC47-453C-B96D-8878CED0E18F}">
      <dgm:prSet/>
      <dgm:spPr/>
      <dgm:t>
        <a:bodyPr/>
        <a:lstStyle/>
        <a:p>
          <a:endParaRPr lang="en-US"/>
        </a:p>
      </dgm:t>
    </dgm:pt>
    <dgm:pt modelId="{93BA61E7-081F-4ED9-B60A-AB980AC9A010}" type="pres">
      <dgm:prSet presAssocID="{1B0F1112-1AD7-4AA4-9A3A-6A2F46283F61}" presName="cycle" presStyleCnt="0">
        <dgm:presLayoutVars>
          <dgm:chMax val="1"/>
          <dgm:dir/>
          <dgm:animLvl val="ctr"/>
          <dgm:resizeHandles val="exact"/>
        </dgm:presLayoutVars>
      </dgm:prSet>
      <dgm:spPr/>
    </dgm:pt>
    <dgm:pt modelId="{A38A603F-EC40-41E4-BA70-D5C5F8781BC3}" type="pres">
      <dgm:prSet presAssocID="{11DA16C6-8CAF-4FBB-83BD-0F15D2F74F48}" presName="centerShape" presStyleLbl="node0" presStyleIdx="0" presStyleCnt="1" custScaleX="130189" custScaleY="123585"/>
      <dgm:spPr/>
    </dgm:pt>
    <dgm:pt modelId="{1B17F103-9216-4974-BE9E-F576C0AB9A07}" type="pres">
      <dgm:prSet presAssocID="{4FC53550-D4E3-497F-A27C-29619A2A0178}" presName="parTrans" presStyleLbl="bgSibTrans2D1" presStyleIdx="0" presStyleCnt="6"/>
      <dgm:spPr/>
    </dgm:pt>
    <dgm:pt modelId="{DBDFA7ED-47C4-4DAE-BCB0-FDCE24E0A939}" type="pres">
      <dgm:prSet presAssocID="{95B85839-953C-4107-8C12-B28A5A3F45EC}" presName="node" presStyleLbl="node1" presStyleIdx="0" presStyleCnt="6" custScaleX="91303" custScaleY="69818" custRadScaleRad="90452" custRadScaleInc="3345">
        <dgm:presLayoutVars>
          <dgm:bulletEnabled val="1"/>
        </dgm:presLayoutVars>
      </dgm:prSet>
      <dgm:spPr/>
    </dgm:pt>
    <dgm:pt modelId="{FDD76D25-2A08-46FF-8C07-2877A0C9FB2D}" type="pres">
      <dgm:prSet presAssocID="{227D0F75-A85E-48A0-923F-CAE2CEE8302B}" presName="parTrans" presStyleLbl="bgSibTrans2D1" presStyleIdx="1" presStyleCnt="6"/>
      <dgm:spPr/>
    </dgm:pt>
    <dgm:pt modelId="{B8B915FF-FAD2-4327-A8E8-FB9B137542A2}" type="pres">
      <dgm:prSet presAssocID="{CA688DA4-D576-48DF-AF56-84A20CF08864}" presName="node" presStyleLbl="node1" presStyleIdx="1" presStyleCnt="6" custScaleX="170489" custScaleY="220274" custRadScaleRad="140961" custRadScaleInc="-28911">
        <dgm:presLayoutVars>
          <dgm:bulletEnabled val="1"/>
        </dgm:presLayoutVars>
      </dgm:prSet>
      <dgm:spPr/>
    </dgm:pt>
    <dgm:pt modelId="{EA842F94-5DAB-40BA-A137-4DDCD4A7DE5B}" type="pres">
      <dgm:prSet presAssocID="{2CF35C61-DF83-42FC-A7DB-6665A823676E}" presName="parTrans" presStyleLbl="bgSibTrans2D1" presStyleIdx="2" presStyleCnt="6" custLinFactNeighborX="10386" custLinFactNeighborY="14049"/>
      <dgm:spPr/>
    </dgm:pt>
    <dgm:pt modelId="{A39EC9E4-4DCD-4C5C-B3E7-3180A7E676BC}" type="pres">
      <dgm:prSet presAssocID="{6310FD69-D567-4069-9125-5C89D7D0366C}" presName="node" presStyleLbl="node1" presStyleIdx="2" presStyleCnt="6" custAng="0" custRadScaleRad="88902" custRadScaleInc="46332">
        <dgm:presLayoutVars>
          <dgm:bulletEnabled val="1"/>
        </dgm:presLayoutVars>
      </dgm:prSet>
      <dgm:spPr/>
    </dgm:pt>
    <dgm:pt modelId="{FBD8A9BB-6C42-4425-B777-7048E4BC7509}" type="pres">
      <dgm:prSet presAssocID="{89AB0748-28A5-4AA6-88C2-5A2F850CBA47}" presName="parTrans" presStyleLbl="bgSibTrans2D1" presStyleIdx="3" presStyleCnt="6" custScaleX="106541" custLinFactNeighborX="2522" custLinFactNeighborY="11808"/>
      <dgm:spPr/>
    </dgm:pt>
    <dgm:pt modelId="{9BBD46BF-6C10-4C41-9833-659933681F6E}" type="pres">
      <dgm:prSet presAssocID="{430A538F-CF64-44DA-AB72-CDA9AD20CE83}" presName="node" presStyleLbl="node1" presStyleIdx="3" presStyleCnt="6" custScaleX="131146" custScaleY="120564" custRadScaleRad="101924" custRadScaleInc="52063">
        <dgm:presLayoutVars>
          <dgm:bulletEnabled val="1"/>
        </dgm:presLayoutVars>
      </dgm:prSet>
      <dgm:spPr/>
    </dgm:pt>
    <dgm:pt modelId="{5587016C-A0FA-4F4B-A93A-619E3C6DAE9A}" type="pres">
      <dgm:prSet presAssocID="{E09173DF-6089-43BE-9D41-76A8961283CB}" presName="parTrans" presStyleLbl="bgSibTrans2D1" presStyleIdx="4" presStyleCnt="6"/>
      <dgm:spPr/>
    </dgm:pt>
    <dgm:pt modelId="{1A97BD5D-D88B-4BDF-9C04-9A8FDBA87F2E}" type="pres">
      <dgm:prSet presAssocID="{6C20EE09-CEB3-4120-A2AE-760EB636D2A3}" presName="node" presStyleLbl="node1" presStyleIdx="4" presStyleCnt="6" custScaleX="97878" custScaleY="70051" custRadScaleRad="102882" custRadScaleInc="48435">
        <dgm:presLayoutVars>
          <dgm:bulletEnabled val="1"/>
        </dgm:presLayoutVars>
      </dgm:prSet>
      <dgm:spPr/>
    </dgm:pt>
    <dgm:pt modelId="{284CB80C-4A81-4C68-A0A3-0C7778EF5784}" type="pres">
      <dgm:prSet presAssocID="{C861C673-5748-4D4B-B601-7AB8AA43D86E}" presName="parTrans" presStyleLbl="bgSibTrans2D1" presStyleIdx="5" presStyleCnt="6"/>
      <dgm:spPr/>
    </dgm:pt>
    <dgm:pt modelId="{8EC7C03A-703D-4B14-80CF-03DA2C962947}" type="pres">
      <dgm:prSet presAssocID="{E45798DE-B585-4FA9-98B4-DF4CDD2B05E8}" presName="node" presStyleLbl="node1" presStyleIdx="5" presStyleCnt="6" custScaleY="64061">
        <dgm:presLayoutVars>
          <dgm:bulletEnabled val="1"/>
        </dgm:presLayoutVars>
      </dgm:prSet>
      <dgm:spPr/>
    </dgm:pt>
  </dgm:ptLst>
  <dgm:cxnLst>
    <dgm:cxn modelId="{F865B612-28FA-4099-B6A6-4B9C14CACDC9}" type="presOf" srcId="{6310FD69-D567-4069-9125-5C89D7D0366C}" destId="{A39EC9E4-4DCD-4C5C-B3E7-3180A7E676BC}" srcOrd="0" destOrd="0" presId="urn:microsoft.com/office/officeart/2005/8/layout/radial4"/>
    <dgm:cxn modelId="{B045261B-3FC5-4798-ACC5-A4EFA8749840}" srcId="{11DA16C6-8CAF-4FBB-83BD-0F15D2F74F48}" destId="{CA688DA4-D576-48DF-AF56-84A20CF08864}" srcOrd="1" destOrd="0" parTransId="{227D0F75-A85E-48A0-923F-CAE2CEE8302B}" sibTransId="{6A5E5253-4F22-4BE9-A205-8C9003A8F134}"/>
    <dgm:cxn modelId="{8643985C-D8A3-4449-9001-00469396A97B}" type="presOf" srcId="{227D0F75-A85E-48A0-923F-CAE2CEE8302B}" destId="{FDD76D25-2A08-46FF-8C07-2877A0C9FB2D}" srcOrd="0" destOrd="0" presId="urn:microsoft.com/office/officeart/2005/8/layout/radial4"/>
    <dgm:cxn modelId="{6D2B245D-6BAB-40D3-BABC-C69195B4BB82}" type="presOf" srcId="{89AB0748-28A5-4AA6-88C2-5A2F850CBA47}" destId="{FBD8A9BB-6C42-4425-B777-7048E4BC7509}" srcOrd="0" destOrd="0" presId="urn:microsoft.com/office/officeart/2005/8/layout/radial4"/>
    <dgm:cxn modelId="{DB38EC61-5E8E-4B76-A3F5-E2EB5BDBDE46}" srcId="{11DA16C6-8CAF-4FBB-83BD-0F15D2F74F48}" destId="{430A538F-CF64-44DA-AB72-CDA9AD20CE83}" srcOrd="3" destOrd="0" parTransId="{89AB0748-28A5-4AA6-88C2-5A2F850CBA47}" sibTransId="{32EE2660-A159-4091-8FA4-7B355AC09DEC}"/>
    <dgm:cxn modelId="{9591A664-95AB-411B-8BDD-A66E56D4DE78}" srcId="{11DA16C6-8CAF-4FBB-83BD-0F15D2F74F48}" destId="{95B85839-953C-4107-8C12-B28A5A3F45EC}" srcOrd="0" destOrd="0" parTransId="{4FC53550-D4E3-497F-A27C-29619A2A0178}" sibTransId="{4ABFBB04-DBE4-4BE3-B5E8-432C6AEBDAEB}"/>
    <dgm:cxn modelId="{A0C3F366-7F65-470B-890E-C95A9950A25C}" srcId="{11DA16C6-8CAF-4FBB-83BD-0F15D2F74F48}" destId="{6310FD69-D567-4069-9125-5C89D7D0366C}" srcOrd="2" destOrd="0" parTransId="{2CF35C61-DF83-42FC-A7DB-6665A823676E}" sibTransId="{8CF377A4-44DD-4AAC-839C-1C1D99FDCD61}"/>
    <dgm:cxn modelId="{1DC4AA6E-4FBB-45FD-B7E3-8ADF4F407287}" srcId="{1B0F1112-1AD7-4AA4-9A3A-6A2F46283F61}" destId="{11DA16C6-8CAF-4FBB-83BD-0F15D2F74F48}" srcOrd="0" destOrd="0" parTransId="{A1BAD192-7F9E-4506-A9B5-420438854D09}" sibTransId="{6696F078-C7FA-4086-9084-D1C94F161CC1}"/>
    <dgm:cxn modelId="{49770071-AC47-453C-B96D-8878CED0E18F}" srcId="{11DA16C6-8CAF-4FBB-83BD-0F15D2F74F48}" destId="{E45798DE-B585-4FA9-98B4-DF4CDD2B05E8}" srcOrd="5" destOrd="0" parTransId="{C861C673-5748-4D4B-B601-7AB8AA43D86E}" sibTransId="{2C2469AF-1E2B-4452-AED5-F7C23C22D80B}"/>
    <dgm:cxn modelId="{A2FE4574-F8B3-4E6D-B3DD-C718BA6773D1}" type="presOf" srcId="{4FC53550-D4E3-497F-A27C-29619A2A0178}" destId="{1B17F103-9216-4974-BE9E-F576C0AB9A07}" srcOrd="0" destOrd="0" presId="urn:microsoft.com/office/officeart/2005/8/layout/radial4"/>
    <dgm:cxn modelId="{CF694987-70DA-453C-8573-6135D716C888}" type="presOf" srcId="{11DA16C6-8CAF-4FBB-83BD-0F15D2F74F48}" destId="{A38A603F-EC40-41E4-BA70-D5C5F8781BC3}" srcOrd="0" destOrd="0" presId="urn:microsoft.com/office/officeart/2005/8/layout/radial4"/>
    <dgm:cxn modelId="{579C4699-B5C2-481A-A1EF-6E92DA4549D5}" type="presOf" srcId="{1B0F1112-1AD7-4AA4-9A3A-6A2F46283F61}" destId="{93BA61E7-081F-4ED9-B60A-AB980AC9A010}" srcOrd="0" destOrd="0" presId="urn:microsoft.com/office/officeart/2005/8/layout/radial4"/>
    <dgm:cxn modelId="{F50584A2-BECA-42DC-9319-1166FFACBF4C}" type="presOf" srcId="{E09173DF-6089-43BE-9D41-76A8961283CB}" destId="{5587016C-A0FA-4F4B-A93A-619E3C6DAE9A}" srcOrd="0" destOrd="0" presId="urn:microsoft.com/office/officeart/2005/8/layout/radial4"/>
    <dgm:cxn modelId="{728DFCBA-559F-4E74-96AE-7A05CF9DEF65}" type="presOf" srcId="{C861C673-5748-4D4B-B601-7AB8AA43D86E}" destId="{284CB80C-4A81-4C68-A0A3-0C7778EF5784}" srcOrd="0" destOrd="0" presId="urn:microsoft.com/office/officeart/2005/8/layout/radial4"/>
    <dgm:cxn modelId="{C1B487BB-B4E0-4E5B-BCEC-686F78885C55}" type="presOf" srcId="{2CF35C61-DF83-42FC-A7DB-6665A823676E}" destId="{EA842F94-5DAB-40BA-A137-4DDCD4A7DE5B}" srcOrd="0" destOrd="0" presId="urn:microsoft.com/office/officeart/2005/8/layout/radial4"/>
    <dgm:cxn modelId="{D86641DA-B168-4B1D-9172-D93E7A0AC848}" type="presOf" srcId="{430A538F-CF64-44DA-AB72-CDA9AD20CE83}" destId="{9BBD46BF-6C10-4C41-9833-659933681F6E}" srcOrd="0" destOrd="0" presId="urn:microsoft.com/office/officeart/2005/8/layout/radial4"/>
    <dgm:cxn modelId="{1F3FAFE1-5A8F-4B62-8B74-450DC5A9EB72}" type="presOf" srcId="{CA688DA4-D576-48DF-AF56-84A20CF08864}" destId="{B8B915FF-FAD2-4327-A8E8-FB9B137542A2}" srcOrd="0" destOrd="0" presId="urn:microsoft.com/office/officeart/2005/8/layout/radial4"/>
    <dgm:cxn modelId="{275797E5-0E58-434B-94E1-F2DDEAA97535}" type="presOf" srcId="{6C20EE09-CEB3-4120-A2AE-760EB636D2A3}" destId="{1A97BD5D-D88B-4BDF-9C04-9A8FDBA87F2E}" srcOrd="0" destOrd="0" presId="urn:microsoft.com/office/officeart/2005/8/layout/radial4"/>
    <dgm:cxn modelId="{E7E39EE9-1A35-4846-AA7B-A19C21AD61E0}" type="presOf" srcId="{E45798DE-B585-4FA9-98B4-DF4CDD2B05E8}" destId="{8EC7C03A-703D-4B14-80CF-03DA2C962947}" srcOrd="0" destOrd="0" presId="urn:microsoft.com/office/officeart/2005/8/layout/radial4"/>
    <dgm:cxn modelId="{DBC7D7EC-091D-4416-8BFD-8EDCE836F21B}" type="presOf" srcId="{95B85839-953C-4107-8C12-B28A5A3F45EC}" destId="{DBDFA7ED-47C4-4DAE-BCB0-FDCE24E0A939}" srcOrd="0" destOrd="0" presId="urn:microsoft.com/office/officeart/2005/8/layout/radial4"/>
    <dgm:cxn modelId="{5AE93EF6-AA26-40F2-82CD-0D171A34ABA3}" srcId="{11DA16C6-8CAF-4FBB-83BD-0F15D2F74F48}" destId="{6C20EE09-CEB3-4120-A2AE-760EB636D2A3}" srcOrd="4" destOrd="0" parTransId="{E09173DF-6089-43BE-9D41-76A8961283CB}" sibTransId="{4E95A4F1-B309-4574-A763-F450CA351982}"/>
    <dgm:cxn modelId="{2F94E740-0BFA-4DF0-8C09-A6437C66ED56}" type="presParOf" srcId="{93BA61E7-081F-4ED9-B60A-AB980AC9A010}" destId="{A38A603F-EC40-41E4-BA70-D5C5F8781BC3}" srcOrd="0" destOrd="0" presId="urn:microsoft.com/office/officeart/2005/8/layout/radial4"/>
    <dgm:cxn modelId="{B8439A57-CAE3-41EF-A78F-C6A37C13BD87}" type="presParOf" srcId="{93BA61E7-081F-4ED9-B60A-AB980AC9A010}" destId="{1B17F103-9216-4974-BE9E-F576C0AB9A07}" srcOrd="1" destOrd="0" presId="urn:microsoft.com/office/officeart/2005/8/layout/radial4"/>
    <dgm:cxn modelId="{6E5BE31F-FF78-4D0F-BEFC-68EF4281B80F}" type="presParOf" srcId="{93BA61E7-081F-4ED9-B60A-AB980AC9A010}" destId="{DBDFA7ED-47C4-4DAE-BCB0-FDCE24E0A939}" srcOrd="2" destOrd="0" presId="urn:microsoft.com/office/officeart/2005/8/layout/radial4"/>
    <dgm:cxn modelId="{FEFA30BD-725B-4BB4-A474-E4B567B2494C}" type="presParOf" srcId="{93BA61E7-081F-4ED9-B60A-AB980AC9A010}" destId="{FDD76D25-2A08-46FF-8C07-2877A0C9FB2D}" srcOrd="3" destOrd="0" presId="urn:microsoft.com/office/officeart/2005/8/layout/radial4"/>
    <dgm:cxn modelId="{D652E03D-2CAE-4948-A4FF-1238EA26F20E}" type="presParOf" srcId="{93BA61E7-081F-4ED9-B60A-AB980AC9A010}" destId="{B8B915FF-FAD2-4327-A8E8-FB9B137542A2}" srcOrd="4" destOrd="0" presId="urn:microsoft.com/office/officeart/2005/8/layout/radial4"/>
    <dgm:cxn modelId="{032B96EF-4AB3-4A3D-A7A7-B0B48707FB8C}" type="presParOf" srcId="{93BA61E7-081F-4ED9-B60A-AB980AC9A010}" destId="{EA842F94-5DAB-40BA-A137-4DDCD4A7DE5B}" srcOrd="5" destOrd="0" presId="urn:microsoft.com/office/officeart/2005/8/layout/radial4"/>
    <dgm:cxn modelId="{FFA81FFD-63BC-4046-8E78-B766D4D121E2}" type="presParOf" srcId="{93BA61E7-081F-4ED9-B60A-AB980AC9A010}" destId="{A39EC9E4-4DCD-4C5C-B3E7-3180A7E676BC}" srcOrd="6" destOrd="0" presId="urn:microsoft.com/office/officeart/2005/8/layout/radial4"/>
    <dgm:cxn modelId="{AE653475-0967-4F3F-9161-FF9494EB8FBF}" type="presParOf" srcId="{93BA61E7-081F-4ED9-B60A-AB980AC9A010}" destId="{FBD8A9BB-6C42-4425-B777-7048E4BC7509}" srcOrd="7" destOrd="0" presId="urn:microsoft.com/office/officeart/2005/8/layout/radial4"/>
    <dgm:cxn modelId="{221B8DA4-3ADC-48BD-B853-56C898B1F80A}" type="presParOf" srcId="{93BA61E7-081F-4ED9-B60A-AB980AC9A010}" destId="{9BBD46BF-6C10-4C41-9833-659933681F6E}" srcOrd="8" destOrd="0" presId="urn:microsoft.com/office/officeart/2005/8/layout/radial4"/>
    <dgm:cxn modelId="{329F484A-DB22-4277-9225-6866880957A4}" type="presParOf" srcId="{93BA61E7-081F-4ED9-B60A-AB980AC9A010}" destId="{5587016C-A0FA-4F4B-A93A-619E3C6DAE9A}" srcOrd="9" destOrd="0" presId="urn:microsoft.com/office/officeart/2005/8/layout/radial4"/>
    <dgm:cxn modelId="{28F61EA5-A474-46A0-8314-182EB8264325}" type="presParOf" srcId="{93BA61E7-081F-4ED9-B60A-AB980AC9A010}" destId="{1A97BD5D-D88B-4BDF-9C04-9A8FDBA87F2E}" srcOrd="10" destOrd="0" presId="urn:microsoft.com/office/officeart/2005/8/layout/radial4"/>
    <dgm:cxn modelId="{21E8B4B7-F908-49AB-BDD3-8B495A71A8CD}" type="presParOf" srcId="{93BA61E7-081F-4ED9-B60A-AB980AC9A010}" destId="{284CB80C-4A81-4C68-A0A3-0C7778EF5784}" srcOrd="11" destOrd="0" presId="urn:microsoft.com/office/officeart/2005/8/layout/radial4"/>
    <dgm:cxn modelId="{24C67001-6E94-4AD5-ABF2-838ABE7B59B8}" type="presParOf" srcId="{93BA61E7-081F-4ED9-B60A-AB980AC9A010}" destId="{8EC7C03A-703D-4B14-80CF-03DA2C962947}"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CB039-CC31-48A4-8156-6B36281AE8E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00360BBF-6709-42DA-A6DE-B8193ABE792F}">
      <dgm:prSet phldrT="[Text]" custT="1"/>
      <dgm:spPr/>
      <dgm:t>
        <a:bodyPr vert="vert"/>
        <a:lstStyle/>
        <a:p>
          <a:r>
            <a:rPr lang="sr-Latn-RS" sz="3000" dirty="0"/>
            <a:t>Na osnovu čega se donosi budžet?</a:t>
          </a:r>
          <a:endParaRPr lang="en-US" sz="3000" dirty="0"/>
        </a:p>
      </dgm:t>
    </dgm:pt>
    <dgm:pt modelId="{F529A454-219A-454C-B138-14C3B361B39F}" type="parTrans" cxnId="{CFDBCFE1-4797-458E-A0CF-256D1699DCBD}">
      <dgm:prSet/>
      <dgm:spPr/>
      <dgm:t>
        <a:bodyPr/>
        <a:lstStyle/>
        <a:p>
          <a:endParaRPr lang="en-US"/>
        </a:p>
      </dgm:t>
    </dgm:pt>
    <dgm:pt modelId="{B5AC9C0B-1D20-4957-A866-89ED18231A73}" type="sibTrans" cxnId="{CFDBCFE1-4797-458E-A0CF-256D1699DCBD}">
      <dgm:prSet/>
      <dgm:spPr/>
      <dgm:t>
        <a:bodyPr/>
        <a:lstStyle/>
        <a:p>
          <a:endParaRPr lang="en-US"/>
        </a:p>
      </dgm:t>
    </dgm:pt>
    <dgm:pt modelId="{DA59984A-EA45-43D5-8622-7135015E39DC}">
      <dgm:prSet phldrT="[Text]" custT="1"/>
      <dgm:spPr/>
      <dgm:t>
        <a:bodyPr/>
        <a:lstStyle/>
        <a:p>
          <a:pPr algn="l"/>
          <a:r>
            <a:rPr lang="sr-Latn-RS" sz="1400" dirty="0"/>
            <a:t>Strateški dokumenti:</a:t>
          </a:r>
        </a:p>
        <a:p>
          <a:pPr algn="l"/>
          <a:r>
            <a:rPr lang="sr-Latn-RS" sz="1400" dirty="0"/>
            <a:t>Strategija i Plan razvoja opštine </a:t>
          </a:r>
        </a:p>
        <a:p>
          <a:pPr algn="l"/>
          <a:r>
            <a:rPr lang="sr-Latn-RS" sz="1400" dirty="0"/>
            <a:t>Akcioni planovi za pojedine oblasti; </a:t>
          </a:r>
        </a:p>
      </dgm:t>
    </dgm:pt>
    <dgm:pt modelId="{346E9DC4-0947-473F-AED9-9AECED92978F}" type="parTrans" cxnId="{5CB019DC-D02B-4F72-8799-DCEC8949294E}">
      <dgm:prSet/>
      <dgm:spPr/>
      <dgm:t>
        <a:bodyPr/>
        <a:lstStyle/>
        <a:p>
          <a:endParaRPr lang="en-US"/>
        </a:p>
      </dgm:t>
    </dgm:pt>
    <dgm:pt modelId="{518CC24E-4035-4B8A-A82C-EA8D78A041FF}" type="sibTrans" cxnId="{5CB019DC-D02B-4F72-8799-DCEC8949294E}">
      <dgm:prSet/>
      <dgm:spPr/>
      <dgm:t>
        <a:bodyPr/>
        <a:lstStyle/>
        <a:p>
          <a:endParaRPr lang="en-US"/>
        </a:p>
      </dgm:t>
    </dgm:pt>
    <dgm:pt modelId="{12F72430-90C8-46E7-9363-A8933111BAFD}">
      <dgm:prSet phldrT="[Text]" custT="1"/>
      <dgm:spPr/>
      <dgm:t>
        <a:bodyPr/>
        <a:lstStyle/>
        <a:p>
          <a:pPr algn="l"/>
          <a:r>
            <a:rPr lang="sr-Latn-RS" sz="1400" dirty="0"/>
            <a:t>Potrebe budžetskih korisnika</a:t>
          </a:r>
          <a:endParaRPr lang="en-US" sz="1400" dirty="0"/>
        </a:p>
      </dgm:t>
    </dgm:pt>
    <dgm:pt modelId="{9324F21A-CF22-404B-991C-F0FAD04F1E1A}" type="parTrans" cxnId="{4EE02A3D-8F83-4292-A026-1515ED03FF36}">
      <dgm:prSet/>
      <dgm:spPr/>
      <dgm:t>
        <a:bodyPr/>
        <a:lstStyle/>
        <a:p>
          <a:endParaRPr lang="en-US"/>
        </a:p>
      </dgm:t>
    </dgm:pt>
    <dgm:pt modelId="{DF00040C-AB67-4D43-B520-7E02E511DCB9}" type="sibTrans" cxnId="{4EE02A3D-8F83-4292-A026-1515ED03FF36}">
      <dgm:prSet/>
      <dgm:spPr/>
      <dgm:t>
        <a:bodyPr/>
        <a:lstStyle/>
        <a:p>
          <a:endParaRPr lang="en-US"/>
        </a:p>
      </dgm:t>
    </dgm:pt>
    <dgm:pt modelId="{CACC7C31-0A19-4B77-8109-9AAB9EC25D20}">
      <dgm:prSet phldrT="[Text]" custT="1"/>
      <dgm:spPr/>
      <dgm:t>
        <a:bodyPr/>
        <a:lstStyle/>
        <a:p>
          <a:pPr algn="l"/>
          <a:r>
            <a:rPr lang="sr-Latn-RS" sz="1400" dirty="0"/>
            <a:t>Započeti projekti iz ranijih godina</a:t>
          </a:r>
        </a:p>
      </dgm:t>
    </dgm:pt>
    <dgm:pt modelId="{F68F9F1A-A0AC-4627-BB76-A21CB9C16ACA}" type="parTrans" cxnId="{C3F3E9EA-BE7C-42FA-A974-B6909D195A40}">
      <dgm:prSet/>
      <dgm:spPr/>
      <dgm:t>
        <a:bodyPr/>
        <a:lstStyle/>
        <a:p>
          <a:endParaRPr lang="en-US"/>
        </a:p>
      </dgm:t>
    </dgm:pt>
    <dgm:pt modelId="{D22C3584-0D16-4A12-B343-F9C335256014}" type="sibTrans" cxnId="{C3F3E9EA-BE7C-42FA-A974-B6909D195A40}">
      <dgm:prSet/>
      <dgm:spPr/>
      <dgm:t>
        <a:bodyPr/>
        <a:lstStyle/>
        <a:p>
          <a:endParaRPr lang="en-US"/>
        </a:p>
      </dgm:t>
    </dgm:pt>
    <dgm:pt modelId="{24C9F698-7D4E-4709-8117-FB7CF1BB6ECA}">
      <dgm:prSet phldrT="[Text]" custT="1"/>
      <dgm:spPr/>
      <dgm:t>
        <a:bodyPr/>
        <a:lstStyle/>
        <a:p>
          <a:pPr algn="l"/>
          <a:r>
            <a:rPr lang="sr-Latn-RS" sz="1400" dirty="0"/>
            <a:t>Ostvarenje prošlogodišnjeg budžeta</a:t>
          </a:r>
          <a:endParaRPr lang="en-US" sz="1400" dirty="0"/>
        </a:p>
      </dgm:t>
    </dgm:pt>
    <dgm:pt modelId="{B764CED6-B38C-4590-855F-1F4460EB1A27}" type="parTrans" cxnId="{04C92B63-107A-49B7-9300-E9098DE5DF6A}">
      <dgm:prSet/>
      <dgm:spPr/>
      <dgm:t>
        <a:bodyPr/>
        <a:lstStyle/>
        <a:p>
          <a:endParaRPr lang="en-US"/>
        </a:p>
      </dgm:t>
    </dgm:pt>
    <dgm:pt modelId="{F823D820-3815-46B0-8D53-E3C09C351FFB}" type="sibTrans" cxnId="{04C92B63-107A-49B7-9300-E9098DE5DF6A}">
      <dgm:prSet/>
      <dgm:spPr/>
      <dgm:t>
        <a:bodyPr/>
        <a:lstStyle/>
        <a:p>
          <a:endParaRPr lang="en-US"/>
        </a:p>
      </dgm:t>
    </dgm:pt>
    <dgm:pt modelId="{0150A799-C83B-499D-BB9F-10C758CEFD9B}">
      <dgm:prSet phldrT="[Text]" custT="1"/>
      <dgm:spPr/>
      <dgm:t>
        <a:bodyPr anchor="t"/>
        <a:lstStyle/>
        <a:p>
          <a:pPr algn="l"/>
          <a:r>
            <a:rPr lang="sr-Latn-RS" sz="1400" dirty="0"/>
            <a:t>Zakoni i propisi:</a:t>
          </a:r>
        </a:p>
        <a:p>
          <a:pPr algn="l"/>
          <a:r>
            <a:rPr lang="sr-Latn-RS" sz="1400" dirty="0"/>
            <a:t>Zakon o finansiranju lokalne samouprave,</a:t>
          </a:r>
        </a:p>
        <a:p>
          <a:pPr algn="l"/>
          <a:r>
            <a:rPr lang="sr-Latn-RS" sz="1400" dirty="0"/>
            <a:t>Zakon o budžetskom sistemu,</a:t>
          </a:r>
        </a:p>
        <a:p>
          <a:pPr algn="l"/>
          <a:r>
            <a:rPr lang="sr-Latn-RS" sz="1400" dirty="0"/>
            <a:t>Zakon o lokalnoj samoupravi, </a:t>
          </a:r>
        </a:p>
        <a:p>
          <a:pPr algn="l"/>
          <a:r>
            <a:rPr lang="sr-Latn-RS" sz="1400" dirty="0"/>
            <a:t>Uputstvo Ministarstva finansija za pripremu odluke o budžetu za 2024. godinu i dr.</a:t>
          </a:r>
        </a:p>
        <a:p>
          <a:pPr algn="l"/>
          <a:r>
            <a:rPr lang="sr-Latn-RS" sz="1400" dirty="0"/>
            <a:t>Svi posebni propisi kojima su utvrđene nadležnosti JLS</a:t>
          </a:r>
          <a:endParaRPr lang="sr-Cyrl-RS" sz="1400" dirty="0">
            <a:solidFill>
              <a:schemeClr val="tx1"/>
            </a:solidFill>
          </a:endParaRPr>
        </a:p>
      </dgm:t>
    </dgm:pt>
    <dgm:pt modelId="{C4F81D71-55D6-477B-91FF-B7E8CDA27FA4}" type="sibTrans" cxnId="{2258ECB3-705E-4310-8AB9-ADAE767310BF}">
      <dgm:prSet/>
      <dgm:spPr/>
      <dgm:t>
        <a:bodyPr/>
        <a:lstStyle/>
        <a:p>
          <a:endParaRPr lang="en-US"/>
        </a:p>
      </dgm:t>
    </dgm:pt>
    <dgm:pt modelId="{F2167233-387A-4C2A-92FA-201B800AF2E5}" type="parTrans" cxnId="{2258ECB3-705E-4310-8AB9-ADAE767310BF}">
      <dgm:prSet/>
      <dgm:spPr/>
      <dgm:t>
        <a:bodyPr/>
        <a:lstStyle/>
        <a:p>
          <a:endParaRPr lang="en-US"/>
        </a:p>
      </dgm:t>
    </dgm:pt>
    <dgm:pt modelId="{25DAE38A-FD8C-46C3-B34D-A50FB369E7DF}" type="pres">
      <dgm:prSet presAssocID="{0E2CB039-CC31-48A4-8156-6B36281AE8EC}" presName="Name0" presStyleCnt="0">
        <dgm:presLayoutVars>
          <dgm:chPref val="1"/>
          <dgm:dir/>
          <dgm:animOne val="branch"/>
          <dgm:animLvl val="lvl"/>
          <dgm:resizeHandles val="exact"/>
        </dgm:presLayoutVars>
      </dgm:prSet>
      <dgm:spPr/>
    </dgm:pt>
    <dgm:pt modelId="{CB26C9DD-3124-450D-81B6-4B010B30C520}" type="pres">
      <dgm:prSet presAssocID="{00360BBF-6709-42DA-A6DE-B8193ABE792F}" presName="root1" presStyleCnt="0"/>
      <dgm:spPr/>
    </dgm:pt>
    <dgm:pt modelId="{D1C52863-34A6-4E04-9740-6E0567681A8F}" type="pres">
      <dgm:prSet presAssocID="{00360BBF-6709-42DA-A6DE-B8193ABE792F}" presName="LevelOneTextNode" presStyleLbl="node0" presStyleIdx="0" presStyleCnt="1" custScaleX="183914" custScaleY="90176">
        <dgm:presLayoutVars>
          <dgm:chPref val="3"/>
        </dgm:presLayoutVars>
      </dgm:prSet>
      <dgm:spPr/>
    </dgm:pt>
    <dgm:pt modelId="{CFBE3A7D-7CD3-413D-AA64-9100FA79E8D0}" type="pres">
      <dgm:prSet presAssocID="{00360BBF-6709-42DA-A6DE-B8193ABE792F}" presName="level2hierChild" presStyleCnt="0"/>
      <dgm:spPr/>
    </dgm:pt>
    <dgm:pt modelId="{25CF5DCC-0AE9-4D09-ABC1-8BE4D97FDFCB}" type="pres">
      <dgm:prSet presAssocID="{F2167233-387A-4C2A-92FA-201B800AF2E5}" presName="conn2-1" presStyleLbl="parChTrans1D2" presStyleIdx="0" presStyleCnt="5"/>
      <dgm:spPr/>
    </dgm:pt>
    <dgm:pt modelId="{61AA8207-A6A4-4905-9FD1-93C90724B340}" type="pres">
      <dgm:prSet presAssocID="{F2167233-387A-4C2A-92FA-201B800AF2E5}" presName="connTx" presStyleLbl="parChTrans1D2" presStyleIdx="0" presStyleCnt="5"/>
      <dgm:spPr/>
    </dgm:pt>
    <dgm:pt modelId="{E4E2AF43-D45C-43E2-8E5A-8B4F8328AA50}" type="pres">
      <dgm:prSet presAssocID="{0150A799-C83B-499D-BB9F-10C758CEFD9B}" presName="root2" presStyleCnt="0"/>
      <dgm:spPr/>
    </dgm:pt>
    <dgm:pt modelId="{AD67EDBF-32B4-495C-A262-4812FBE80932}" type="pres">
      <dgm:prSet presAssocID="{0150A799-C83B-499D-BB9F-10C758CEFD9B}" presName="LevelTwoTextNode" presStyleLbl="node2" presStyleIdx="0" presStyleCnt="5" custScaleX="189790" custScaleY="230123" custLinFactNeighborX="924" custLinFactNeighborY="6005">
        <dgm:presLayoutVars>
          <dgm:chPref val="3"/>
        </dgm:presLayoutVars>
      </dgm:prSet>
      <dgm:spPr/>
    </dgm:pt>
    <dgm:pt modelId="{BD88E36A-E711-4840-AED6-01651340FCD0}" type="pres">
      <dgm:prSet presAssocID="{0150A799-C83B-499D-BB9F-10C758CEFD9B}" presName="level3hierChild" presStyleCnt="0"/>
      <dgm:spPr/>
    </dgm:pt>
    <dgm:pt modelId="{F1903401-CDA9-4777-A04C-F19A89F110A0}" type="pres">
      <dgm:prSet presAssocID="{346E9DC4-0947-473F-AED9-9AECED92978F}" presName="conn2-1" presStyleLbl="parChTrans1D2" presStyleIdx="1" presStyleCnt="5"/>
      <dgm:spPr/>
    </dgm:pt>
    <dgm:pt modelId="{D23E054D-0742-441B-9D09-9EB576968A6E}" type="pres">
      <dgm:prSet presAssocID="{346E9DC4-0947-473F-AED9-9AECED92978F}" presName="connTx" presStyleLbl="parChTrans1D2" presStyleIdx="1" presStyleCnt="5"/>
      <dgm:spPr/>
    </dgm:pt>
    <dgm:pt modelId="{145ADC9F-A830-493F-9981-28A949B5D57E}" type="pres">
      <dgm:prSet presAssocID="{DA59984A-EA45-43D5-8622-7135015E39DC}" presName="root2" presStyleCnt="0"/>
      <dgm:spPr/>
    </dgm:pt>
    <dgm:pt modelId="{A288E7CD-845A-4B30-8D9E-0FCFF4059FF8}" type="pres">
      <dgm:prSet presAssocID="{DA59984A-EA45-43D5-8622-7135015E39DC}" presName="LevelTwoTextNode" presStyleLbl="node2" presStyleIdx="1" presStyleCnt="5" custScaleX="188329" custScaleY="95383">
        <dgm:presLayoutVars>
          <dgm:chPref val="3"/>
        </dgm:presLayoutVars>
      </dgm:prSet>
      <dgm:spPr/>
    </dgm:pt>
    <dgm:pt modelId="{8AF56EA1-EF0C-41F7-A64B-4E0DC746E609}" type="pres">
      <dgm:prSet presAssocID="{DA59984A-EA45-43D5-8622-7135015E39DC}" presName="level3hierChild" presStyleCnt="0"/>
      <dgm:spPr/>
    </dgm:pt>
    <dgm:pt modelId="{531482B3-13DA-4E77-8EF9-7A508768A321}" type="pres">
      <dgm:prSet presAssocID="{9324F21A-CF22-404B-991C-F0FAD04F1E1A}" presName="conn2-1" presStyleLbl="parChTrans1D2" presStyleIdx="2" presStyleCnt="5"/>
      <dgm:spPr/>
    </dgm:pt>
    <dgm:pt modelId="{92BF821D-14E3-40BB-B3C5-212A94A9CA22}" type="pres">
      <dgm:prSet presAssocID="{9324F21A-CF22-404B-991C-F0FAD04F1E1A}" presName="connTx" presStyleLbl="parChTrans1D2" presStyleIdx="2" presStyleCnt="5"/>
      <dgm:spPr/>
    </dgm:pt>
    <dgm:pt modelId="{CB322892-7746-46FA-9A5A-A13AAAB16AEB}" type="pres">
      <dgm:prSet presAssocID="{12F72430-90C8-46E7-9363-A8933111BAFD}" presName="root2" presStyleCnt="0"/>
      <dgm:spPr/>
    </dgm:pt>
    <dgm:pt modelId="{573F9BF2-AC82-43FC-A361-118085DB3D65}" type="pres">
      <dgm:prSet presAssocID="{12F72430-90C8-46E7-9363-A8933111BAFD}" presName="LevelTwoTextNode" presStyleLbl="node2" presStyleIdx="2" presStyleCnt="5" custScaleX="188642" custScaleY="48152">
        <dgm:presLayoutVars>
          <dgm:chPref val="3"/>
        </dgm:presLayoutVars>
      </dgm:prSet>
      <dgm:spPr/>
    </dgm:pt>
    <dgm:pt modelId="{83F1B72F-BD92-4E4B-8B73-2DBC7440818F}" type="pres">
      <dgm:prSet presAssocID="{12F72430-90C8-46E7-9363-A8933111BAFD}" presName="level3hierChild" presStyleCnt="0"/>
      <dgm:spPr/>
    </dgm:pt>
    <dgm:pt modelId="{EE8B77DA-77C5-46AD-80A2-BD307CFE9F0A}" type="pres">
      <dgm:prSet presAssocID="{F68F9F1A-A0AC-4627-BB76-A21CB9C16ACA}" presName="conn2-1" presStyleLbl="parChTrans1D2" presStyleIdx="3" presStyleCnt="5"/>
      <dgm:spPr/>
    </dgm:pt>
    <dgm:pt modelId="{7E8E6685-0078-4B86-BC52-3A0FBAF76686}" type="pres">
      <dgm:prSet presAssocID="{F68F9F1A-A0AC-4627-BB76-A21CB9C16ACA}" presName="connTx" presStyleLbl="parChTrans1D2" presStyleIdx="3" presStyleCnt="5"/>
      <dgm:spPr/>
    </dgm:pt>
    <dgm:pt modelId="{4C9B0C12-D40F-4085-B321-C72DDFDB9D14}" type="pres">
      <dgm:prSet presAssocID="{CACC7C31-0A19-4B77-8109-9AAB9EC25D20}" presName="root2" presStyleCnt="0"/>
      <dgm:spPr/>
    </dgm:pt>
    <dgm:pt modelId="{B2DE3A8A-BA09-499F-9C72-0630724E4538}" type="pres">
      <dgm:prSet presAssocID="{CACC7C31-0A19-4B77-8109-9AAB9EC25D20}" presName="LevelTwoTextNode" presStyleLbl="node2" presStyleIdx="3" presStyleCnt="5" custScaleX="188676" custScaleY="48056">
        <dgm:presLayoutVars>
          <dgm:chPref val="3"/>
        </dgm:presLayoutVars>
      </dgm:prSet>
      <dgm:spPr/>
    </dgm:pt>
    <dgm:pt modelId="{225055FE-8B42-4143-ADD3-8E6B554691DD}" type="pres">
      <dgm:prSet presAssocID="{CACC7C31-0A19-4B77-8109-9AAB9EC25D20}" presName="level3hierChild" presStyleCnt="0"/>
      <dgm:spPr/>
    </dgm:pt>
    <dgm:pt modelId="{69201674-1235-4FA7-9CBC-B675F6713E38}" type="pres">
      <dgm:prSet presAssocID="{B764CED6-B38C-4590-855F-1F4460EB1A27}" presName="conn2-1" presStyleLbl="parChTrans1D2" presStyleIdx="4" presStyleCnt="5"/>
      <dgm:spPr/>
    </dgm:pt>
    <dgm:pt modelId="{EE9BE54A-48D2-43A6-AD4C-394C0EDDA292}" type="pres">
      <dgm:prSet presAssocID="{B764CED6-B38C-4590-855F-1F4460EB1A27}" presName="connTx" presStyleLbl="parChTrans1D2" presStyleIdx="4" presStyleCnt="5"/>
      <dgm:spPr/>
    </dgm:pt>
    <dgm:pt modelId="{991F253B-0E4F-40EA-A604-E0113D6B712C}" type="pres">
      <dgm:prSet presAssocID="{24C9F698-7D4E-4709-8117-FB7CF1BB6ECA}" presName="root2" presStyleCnt="0"/>
      <dgm:spPr/>
    </dgm:pt>
    <dgm:pt modelId="{94F14A6F-3CD0-4A17-88D3-6F4D0EB2D4E6}" type="pres">
      <dgm:prSet presAssocID="{24C9F698-7D4E-4709-8117-FB7CF1BB6ECA}" presName="LevelTwoTextNode" presStyleLbl="node2" presStyleIdx="4" presStyleCnt="5" custScaleX="189623" custScaleY="49763">
        <dgm:presLayoutVars>
          <dgm:chPref val="3"/>
        </dgm:presLayoutVars>
      </dgm:prSet>
      <dgm:spPr/>
    </dgm:pt>
    <dgm:pt modelId="{29A4DBB5-5792-469E-B23C-2F896481FC4D}" type="pres">
      <dgm:prSet presAssocID="{24C9F698-7D4E-4709-8117-FB7CF1BB6ECA}" presName="level3hierChild" presStyleCnt="0"/>
      <dgm:spPr/>
    </dgm:pt>
  </dgm:ptLst>
  <dgm:cxnLst>
    <dgm:cxn modelId="{34283C31-8592-4422-A1A3-73AB4C9D03AC}" type="presOf" srcId="{346E9DC4-0947-473F-AED9-9AECED92978F}" destId="{F1903401-CDA9-4777-A04C-F19A89F110A0}" srcOrd="0" destOrd="0" presId="urn:microsoft.com/office/officeart/2008/layout/HorizontalMultiLevelHierarchy"/>
    <dgm:cxn modelId="{4EE02A3D-8F83-4292-A026-1515ED03FF36}" srcId="{00360BBF-6709-42DA-A6DE-B8193ABE792F}" destId="{12F72430-90C8-46E7-9363-A8933111BAFD}" srcOrd="2" destOrd="0" parTransId="{9324F21A-CF22-404B-991C-F0FAD04F1E1A}" sibTransId="{DF00040C-AB67-4D43-B520-7E02E511DCB9}"/>
    <dgm:cxn modelId="{04C92B63-107A-49B7-9300-E9098DE5DF6A}" srcId="{00360BBF-6709-42DA-A6DE-B8193ABE792F}" destId="{24C9F698-7D4E-4709-8117-FB7CF1BB6ECA}" srcOrd="4" destOrd="0" parTransId="{B764CED6-B38C-4590-855F-1F4460EB1A27}" sibTransId="{F823D820-3815-46B0-8D53-E3C09C351FFB}"/>
    <dgm:cxn modelId="{40388A68-B94C-4A35-8C64-05C5C0A60913}" type="presOf" srcId="{F2167233-387A-4C2A-92FA-201B800AF2E5}" destId="{61AA8207-A6A4-4905-9FD1-93C90724B340}" srcOrd="1" destOrd="0" presId="urn:microsoft.com/office/officeart/2008/layout/HorizontalMultiLevelHierarchy"/>
    <dgm:cxn modelId="{01BF0D4B-39BD-418F-9FD8-FA1BCFA1191B}" type="presOf" srcId="{0150A799-C83B-499D-BB9F-10C758CEFD9B}" destId="{AD67EDBF-32B4-495C-A262-4812FBE80932}" srcOrd="0" destOrd="0" presId="urn:microsoft.com/office/officeart/2008/layout/HorizontalMultiLevelHierarchy"/>
    <dgm:cxn modelId="{E5279A4E-EE6C-4FFB-B246-5E27296AFE3A}" type="presOf" srcId="{12F72430-90C8-46E7-9363-A8933111BAFD}" destId="{573F9BF2-AC82-43FC-A361-118085DB3D65}" srcOrd="0" destOrd="0" presId="urn:microsoft.com/office/officeart/2008/layout/HorizontalMultiLevelHierarchy"/>
    <dgm:cxn modelId="{D638D777-8D10-48F2-B9D8-6C3134F26FF3}" type="presOf" srcId="{00360BBF-6709-42DA-A6DE-B8193ABE792F}" destId="{D1C52863-34A6-4E04-9740-6E0567681A8F}" srcOrd="0" destOrd="0" presId="urn:microsoft.com/office/officeart/2008/layout/HorizontalMultiLevelHierarchy"/>
    <dgm:cxn modelId="{C39D5786-DF54-4F2D-BB08-544A5A89AC42}" type="presOf" srcId="{DA59984A-EA45-43D5-8622-7135015E39DC}" destId="{A288E7CD-845A-4B30-8D9E-0FCFF4059FF8}" srcOrd="0" destOrd="0" presId="urn:microsoft.com/office/officeart/2008/layout/HorizontalMultiLevelHierarchy"/>
    <dgm:cxn modelId="{2C85DAA3-D0FC-43CA-9B0A-F73BC8EBF88D}" type="presOf" srcId="{9324F21A-CF22-404B-991C-F0FAD04F1E1A}" destId="{92BF821D-14E3-40BB-B3C5-212A94A9CA22}" srcOrd="1" destOrd="0" presId="urn:microsoft.com/office/officeart/2008/layout/HorizontalMultiLevelHierarchy"/>
    <dgm:cxn modelId="{2258ECB3-705E-4310-8AB9-ADAE767310BF}" srcId="{00360BBF-6709-42DA-A6DE-B8193ABE792F}" destId="{0150A799-C83B-499D-BB9F-10C758CEFD9B}" srcOrd="0" destOrd="0" parTransId="{F2167233-387A-4C2A-92FA-201B800AF2E5}" sibTransId="{C4F81D71-55D6-477B-91FF-B7E8CDA27FA4}"/>
    <dgm:cxn modelId="{200F0BB4-194A-4F9E-8035-F09C349D5691}" type="presOf" srcId="{346E9DC4-0947-473F-AED9-9AECED92978F}" destId="{D23E054D-0742-441B-9D09-9EB576968A6E}" srcOrd="1" destOrd="0" presId="urn:microsoft.com/office/officeart/2008/layout/HorizontalMultiLevelHierarchy"/>
    <dgm:cxn modelId="{54DF95BD-B55C-478B-B176-94F45C467DEA}" type="presOf" srcId="{24C9F698-7D4E-4709-8117-FB7CF1BB6ECA}" destId="{94F14A6F-3CD0-4A17-88D3-6F4D0EB2D4E6}" srcOrd="0" destOrd="0" presId="urn:microsoft.com/office/officeart/2008/layout/HorizontalMultiLevelHierarchy"/>
    <dgm:cxn modelId="{576C8ACB-F866-4817-A9DB-50D6A32736E8}" type="presOf" srcId="{F68F9F1A-A0AC-4627-BB76-A21CB9C16ACA}" destId="{7E8E6685-0078-4B86-BC52-3A0FBAF76686}" srcOrd="1" destOrd="0" presId="urn:microsoft.com/office/officeart/2008/layout/HorizontalMultiLevelHierarchy"/>
    <dgm:cxn modelId="{FB5A4DD2-91D2-40A1-813C-E41EC57616AE}" type="presOf" srcId="{B764CED6-B38C-4590-855F-1F4460EB1A27}" destId="{69201674-1235-4FA7-9CBC-B675F6713E38}" srcOrd="0" destOrd="0" presId="urn:microsoft.com/office/officeart/2008/layout/HorizontalMultiLevelHierarchy"/>
    <dgm:cxn modelId="{E2BD27D4-DAC4-4519-8D15-C28EE4B2AB17}" type="presOf" srcId="{CACC7C31-0A19-4B77-8109-9AAB9EC25D20}" destId="{B2DE3A8A-BA09-499F-9C72-0630724E4538}" srcOrd="0" destOrd="0" presId="urn:microsoft.com/office/officeart/2008/layout/HorizontalMultiLevelHierarchy"/>
    <dgm:cxn modelId="{296FDAD7-32B9-4AA6-AB43-27535B1CEDA1}" type="presOf" srcId="{B764CED6-B38C-4590-855F-1F4460EB1A27}" destId="{EE9BE54A-48D2-43A6-AD4C-394C0EDDA292}" srcOrd="1" destOrd="0" presId="urn:microsoft.com/office/officeart/2008/layout/HorizontalMultiLevelHierarchy"/>
    <dgm:cxn modelId="{5CB019DC-D02B-4F72-8799-DCEC8949294E}" srcId="{00360BBF-6709-42DA-A6DE-B8193ABE792F}" destId="{DA59984A-EA45-43D5-8622-7135015E39DC}" srcOrd="1" destOrd="0" parTransId="{346E9DC4-0947-473F-AED9-9AECED92978F}" sibTransId="{518CC24E-4035-4B8A-A82C-EA8D78A041FF}"/>
    <dgm:cxn modelId="{EBEF4ADE-627A-4970-BBED-45B55431C879}" type="presOf" srcId="{F68F9F1A-A0AC-4627-BB76-A21CB9C16ACA}" destId="{EE8B77DA-77C5-46AD-80A2-BD307CFE9F0A}" srcOrd="0" destOrd="0" presId="urn:microsoft.com/office/officeart/2008/layout/HorizontalMultiLevelHierarchy"/>
    <dgm:cxn modelId="{CFDBCFE1-4797-458E-A0CF-256D1699DCBD}" srcId="{0E2CB039-CC31-48A4-8156-6B36281AE8EC}" destId="{00360BBF-6709-42DA-A6DE-B8193ABE792F}" srcOrd="0" destOrd="0" parTransId="{F529A454-219A-454C-B138-14C3B361B39F}" sibTransId="{B5AC9C0B-1D20-4957-A866-89ED18231A73}"/>
    <dgm:cxn modelId="{9435DEE7-B833-45BD-8BAB-C370E3ADA3A3}" type="presOf" srcId="{F2167233-387A-4C2A-92FA-201B800AF2E5}" destId="{25CF5DCC-0AE9-4D09-ABC1-8BE4D97FDFCB}" srcOrd="0" destOrd="0" presId="urn:microsoft.com/office/officeart/2008/layout/HorizontalMultiLevelHierarchy"/>
    <dgm:cxn modelId="{C3F3E9EA-BE7C-42FA-A974-B6909D195A40}" srcId="{00360BBF-6709-42DA-A6DE-B8193ABE792F}" destId="{CACC7C31-0A19-4B77-8109-9AAB9EC25D20}" srcOrd="3" destOrd="0" parTransId="{F68F9F1A-A0AC-4627-BB76-A21CB9C16ACA}" sibTransId="{D22C3584-0D16-4A12-B343-F9C335256014}"/>
    <dgm:cxn modelId="{5F3E36FB-962E-4D75-AA46-DDFDEC90684F}" type="presOf" srcId="{9324F21A-CF22-404B-991C-F0FAD04F1E1A}" destId="{531482B3-13DA-4E77-8EF9-7A508768A321}" srcOrd="0" destOrd="0" presId="urn:microsoft.com/office/officeart/2008/layout/HorizontalMultiLevelHierarchy"/>
    <dgm:cxn modelId="{95AB8CFE-8FB4-44AD-859A-6210B1783C5C}" type="presOf" srcId="{0E2CB039-CC31-48A4-8156-6B36281AE8EC}" destId="{25DAE38A-FD8C-46C3-B34D-A50FB369E7DF}" srcOrd="0" destOrd="0" presId="urn:microsoft.com/office/officeart/2008/layout/HorizontalMultiLevelHierarchy"/>
    <dgm:cxn modelId="{F43F3809-C85D-45B0-8B1F-A48A2240F7FD}" type="presParOf" srcId="{25DAE38A-FD8C-46C3-B34D-A50FB369E7DF}" destId="{CB26C9DD-3124-450D-81B6-4B010B30C520}" srcOrd="0" destOrd="0" presId="urn:microsoft.com/office/officeart/2008/layout/HorizontalMultiLevelHierarchy"/>
    <dgm:cxn modelId="{2944E46B-0331-4BCB-A798-32B203C58265}" type="presParOf" srcId="{CB26C9DD-3124-450D-81B6-4B010B30C520}" destId="{D1C52863-34A6-4E04-9740-6E0567681A8F}" srcOrd="0" destOrd="0" presId="urn:microsoft.com/office/officeart/2008/layout/HorizontalMultiLevelHierarchy"/>
    <dgm:cxn modelId="{F2729F2A-A943-4A2C-87AA-9EA209FBF982}" type="presParOf" srcId="{CB26C9DD-3124-450D-81B6-4B010B30C520}" destId="{CFBE3A7D-7CD3-413D-AA64-9100FA79E8D0}" srcOrd="1" destOrd="0" presId="urn:microsoft.com/office/officeart/2008/layout/HorizontalMultiLevelHierarchy"/>
    <dgm:cxn modelId="{BEF379DB-5DFA-4386-AFDB-5F4C6BAEF77C}" type="presParOf" srcId="{CFBE3A7D-7CD3-413D-AA64-9100FA79E8D0}" destId="{25CF5DCC-0AE9-4D09-ABC1-8BE4D97FDFCB}" srcOrd="0" destOrd="0" presId="urn:microsoft.com/office/officeart/2008/layout/HorizontalMultiLevelHierarchy"/>
    <dgm:cxn modelId="{6B6EE897-CB21-494F-A275-3F65B2330CD8}" type="presParOf" srcId="{25CF5DCC-0AE9-4D09-ABC1-8BE4D97FDFCB}" destId="{61AA8207-A6A4-4905-9FD1-93C90724B340}" srcOrd="0" destOrd="0" presId="urn:microsoft.com/office/officeart/2008/layout/HorizontalMultiLevelHierarchy"/>
    <dgm:cxn modelId="{71C16420-94D0-4C4D-8826-0C65D893AC5A}" type="presParOf" srcId="{CFBE3A7D-7CD3-413D-AA64-9100FA79E8D0}" destId="{E4E2AF43-D45C-43E2-8E5A-8B4F8328AA50}" srcOrd="1" destOrd="0" presId="urn:microsoft.com/office/officeart/2008/layout/HorizontalMultiLevelHierarchy"/>
    <dgm:cxn modelId="{BF712BFE-C950-41CA-87C5-31BDD02EDEE5}" type="presParOf" srcId="{E4E2AF43-D45C-43E2-8E5A-8B4F8328AA50}" destId="{AD67EDBF-32B4-495C-A262-4812FBE80932}" srcOrd="0" destOrd="0" presId="urn:microsoft.com/office/officeart/2008/layout/HorizontalMultiLevelHierarchy"/>
    <dgm:cxn modelId="{7147CEBD-6915-4195-841E-7CD7DE6F33E4}" type="presParOf" srcId="{E4E2AF43-D45C-43E2-8E5A-8B4F8328AA50}" destId="{BD88E36A-E711-4840-AED6-01651340FCD0}" srcOrd="1" destOrd="0" presId="urn:microsoft.com/office/officeart/2008/layout/HorizontalMultiLevelHierarchy"/>
    <dgm:cxn modelId="{0A8A22A4-4EDA-4689-B0A9-1198A9E56F06}" type="presParOf" srcId="{CFBE3A7D-7CD3-413D-AA64-9100FA79E8D0}" destId="{F1903401-CDA9-4777-A04C-F19A89F110A0}" srcOrd="2" destOrd="0" presId="urn:microsoft.com/office/officeart/2008/layout/HorizontalMultiLevelHierarchy"/>
    <dgm:cxn modelId="{933306AF-1DFB-4BB3-9D7E-EFC678BAAB07}" type="presParOf" srcId="{F1903401-CDA9-4777-A04C-F19A89F110A0}" destId="{D23E054D-0742-441B-9D09-9EB576968A6E}" srcOrd="0" destOrd="0" presId="urn:microsoft.com/office/officeart/2008/layout/HorizontalMultiLevelHierarchy"/>
    <dgm:cxn modelId="{5944B083-DBD5-40A0-A7C2-97EE7928F409}" type="presParOf" srcId="{CFBE3A7D-7CD3-413D-AA64-9100FA79E8D0}" destId="{145ADC9F-A830-493F-9981-28A949B5D57E}" srcOrd="3" destOrd="0" presId="urn:microsoft.com/office/officeart/2008/layout/HorizontalMultiLevelHierarchy"/>
    <dgm:cxn modelId="{0CA230BB-4CD5-404C-BE9F-5BC1C225C2EE}" type="presParOf" srcId="{145ADC9F-A830-493F-9981-28A949B5D57E}" destId="{A288E7CD-845A-4B30-8D9E-0FCFF4059FF8}" srcOrd="0" destOrd="0" presId="urn:microsoft.com/office/officeart/2008/layout/HorizontalMultiLevelHierarchy"/>
    <dgm:cxn modelId="{3E6A55AD-4F8D-47D7-9596-9A9228B677C8}" type="presParOf" srcId="{145ADC9F-A830-493F-9981-28A949B5D57E}" destId="{8AF56EA1-EF0C-41F7-A64B-4E0DC746E609}" srcOrd="1" destOrd="0" presId="urn:microsoft.com/office/officeart/2008/layout/HorizontalMultiLevelHierarchy"/>
    <dgm:cxn modelId="{09BC75D1-9083-4561-85C8-75AF4AA86828}" type="presParOf" srcId="{CFBE3A7D-7CD3-413D-AA64-9100FA79E8D0}" destId="{531482B3-13DA-4E77-8EF9-7A508768A321}" srcOrd="4" destOrd="0" presId="urn:microsoft.com/office/officeart/2008/layout/HorizontalMultiLevelHierarchy"/>
    <dgm:cxn modelId="{4EAC49D4-BDB5-4EB2-8578-C2E070F88431}" type="presParOf" srcId="{531482B3-13DA-4E77-8EF9-7A508768A321}" destId="{92BF821D-14E3-40BB-B3C5-212A94A9CA22}" srcOrd="0" destOrd="0" presId="urn:microsoft.com/office/officeart/2008/layout/HorizontalMultiLevelHierarchy"/>
    <dgm:cxn modelId="{D8757985-95D4-41F4-9DDE-14544475857D}" type="presParOf" srcId="{CFBE3A7D-7CD3-413D-AA64-9100FA79E8D0}" destId="{CB322892-7746-46FA-9A5A-A13AAAB16AEB}" srcOrd="5" destOrd="0" presId="urn:microsoft.com/office/officeart/2008/layout/HorizontalMultiLevelHierarchy"/>
    <dgm:cxn modelId="{73C89E73-4139-434D-87AD-ADAD0C59E908}" type="presParOf" srcId="{CB322892-7746-46FA-9A5A-A13AAAB16AEB}" destId="{573F9BF2-AC82-43FC-A361-118085DB3D65}" srcOrd="0" destOrd="0" presId="urn:microsoft.com/office/officeart/2008/layout/HorizontalMultiLevelHierarchy"/>
    <dgm:cxn modelId="{88F62846-FA46-46DD-9A34-88ED39FBC415}" type="presParOf" srcId="{CB322892-7746-46FA-9A5A-A13AAAB16AEB}" destId="{83F1B72F-BD92-4E4B-8B73-2DBC7440818F}" srcOrd="1" destOrd="0" presId="urn:microsoft.com/office/officeart/2008/layout/HorizontalMultiLevelHierarchy"/>
    <dgm:cxn modelId="{8F20CA88-25B3-4493-842E-3AFF0C66C0F8}" type="presParOf" srcId="{CFBE3A7D-7CD3-413D-AA64-9100FA79E8D0}" destId="{EE8B77DA-77C5-46AD-80A2-BD307CFE9F0A}" srcOrd="6" destOrd="0" presId="urn:microsoft.com/office/officeart/2008/layout/HorizontalMultiLevelHierarchy"/>
    <dgm:cxn modelId="{46BD5FA2-135F-4D9F-8AF7-F80EFFC323A9}" type="presParOf" srcId="{EE8B77DA-77C5-46AD-80A2-BD307CFE9F0A}" destId="{7E8E6685-0078-4B86-BC52-3A0FBAF76686}" srcOrd="0" destOrd="0" presId="urn:microsoft.com/office/officeart/2008/layout/HorizontalMultiLevelHierarchy"/>
    <dgm:cxn modelId="{46BBF2DE-5F5D-431F-8623-48417D871D57}" type="presParOf" srcId="{CFBE3A7D-7CD3-413D-AA64-9100FA79E8D0}" destId="{4C9B0C12-D40F-4085-B321-C72DDFDB9D14}" srcOrd="7" destOrd="0" presId="urn:microsoft.com/office/officeart/2008/layout/HorizontalMultiLevelHierarchy"/>
    <dgm:cxn modelId="{7CBD2BF3-D51D-4346-927D-53D4E821F69D}" type="presParOf" srcId="{4C9B0C12-D40F-4085-B321-C72DDFDB9D14}" destId="{B2DE3A8A-BA09-499F-9C72-0630724E4538}" srcOrd="0" destOrd="0" presId="urn:microsoft.com/office/officeart/2008/layout/HorizontalMultiLevelHierarchy"/>
    <dgm:cxn modelId="{39EEF601-0469-429F-A54A-4FBE9BDF5D36}" type="presParOf" srcId="{4C9B0C12-D40F-4085-B321-C72DDFDB9D14}" destId="{225055FE-8B42-4143-ADD3-8E6B554691DD}" srcOrd="1" destOrd="0" presId="urn:microsoft.com/office/officeart/2008/layout/HorizontalMultiLevelHierarchy"/>
    <dgm:cxn modelId="{144FBA39-8477-41EA-916B-954C479349CC}" type="presParOf" srcId="{CFBE3A7D-7CD3-413D-AA64-9100FA79E8D0}" destId="{69201674-1235-4FA7-9CBC-B675F6713E38}" srcOrd="8" destOrd="0" presId="urn:microsoft.com/office/officeart/2008/layout/HorizontalMultiLevelHierarchy"/>
    <dgm:cxn modelId="{92AA3B83-8E15-4435-BF74-F86C5A05BEEA}" type="presParOf" srcId="{69201674-1235-4FA7-9CBC-B675F6713E38}" destId="{EE9BE54A-48D2-43A6-AD4C-394C0EDDA292}" srcOrd="0" destOrd="0" presId="urn:microsoft.com/office/officeart/2008/layout/HorizontalMultiLevelHierarchy"/>
    <dgm:cxn modelId="{C84FC69F-3CC3-4003-801C-5D64B1129CD7}" type="presParOf" srcId="{CFBE3A7D-7CD3-413D-AA64-9100FA79E8D0}" destId="{991F253B-0E4F-40EA-A604-E0113D6B712C}" srcOrd="9" destOrd="0" presId="urn:microsoft.com/office/officeart/2008/layout/HorizontalMultiLevelHierarchy"/>
    <dgm:cxn modelId="{24ABB6DB-8CD6-4C64-8306-CBA70F65EC0F}" type="presParOf" srcId="{991F253B-0E4F-40EA-A604-E0113D6B712C}" destId="{94F14A6F-3CD0-4A17-88D3-6F4D0EB2D4E6}" srcOrd="0" destOrd="0" presId="urn:microsoft.com/office/officeart/2008/layout/HorizontalMultiLevelHierarchy"/>
    <dgm:cxn modelId="{41ACFB4D-7855-49B0-ADAF-C505E803E4F5}" type="presParOf" srcId="{991F253B-0E4F-40EA-A604-E0113D6B712C}" destId="{29A4DBB5-5792-469E-B23C-2F896481FC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ECFAC-63B3-40F0-9E03-B31D365E432C}" type="doc">
      <dgm:prSet loTypeId="urn:microsoft.com/office/officeart/2005/8/layout/equation1" loCatId="process" qsTypeId="urn:microsoft.com/office/officeart/2005/8/quickstyle/simple1" qsCatId="simple" csTypeId="urn:microsoft.com/office/officeart/2005/8/colors/colorful4" csCatId="colorful" phldr="1"/>
      <dgm:spPr/>
    </dgm:pt>
    <dgm:pt modelId="{567740A1-931A-404E-B8A7-DCAB60009AEA}">
      <dgm:prSet phldrT="[Text]" custT="1"/>
      <dgm:spPr/>
      <dgm:t>
        <a:bodyPr/>
        <a:lstStyle/>
        <a:p>
          <a:r>
            <a:rPr lang="sr-Latn-RS" sz="1100" dirty="0">
              <a:solidFill>
                <a:schemeClr val="bg1"/>
              </a:solidFill>
            </a:rPr>
            <a:t>Ukupan budžet opštine</a:t>
          </a:r>
          <a:endParaRPr lang="x-none" sz="1100" dirty="0">
            <a:solidFill>
              <a:schemeClr val="bg1"/>
            </a:solidFill>
          </a:endParaRPr>
        </a:p>
        <a:p>
          <a:r>
            <a:rPr lang="sr-Latn-RS" sz="1200" dirty="0">
              <a:solidFill>
                <a:schemeClr val="bg1"/>
              </a:solidFill>
            </a:rPr>
            <a:t>1.088.515.235,00</a:t>
          </a:r>
          <a:endParaRPr lang="en-US" sz="1200" dirty="0">
            <a:solidFill>
              <a:schemeClr val="bg1"/>
            </a:solidFill>
          </a:endParaRPr>
        </a:p>
      </dgm:t>
    </dgm:pt>
    <dgm:pt modelId="{0643A071-2AC8-4124-916D-3A8BE5775A6D}" type="parTrans" cxnId="{B1A00774-0D3C-406F-9413-9997B0306F44}">
      <dgm:prSet/>
      <dgm:spPr/>
      <dgm:t>
        <a:bodyPr/>
        <a:lstStyle/>
        <a:p>
          <a:endParaRPr lang="en-US"/>
        </a:p>
      </dgm:t>
    </dgm:pt>
    <dgm:pt modelId="{097825AB-8F2B-4EF3-ABE1-7DCEF8027B99}" type="sibTrans" cxnId="{B1A00774-0D3C-406F-9413-9997B0306F44}">
      <dgm:prSet/>
      <dgm:spPr/>
      <dgm:t>
        <a:bodyPr/>
        <a:lstStyle/>
        <a:p>
          <a:endParaRPr lang="en-US"/>
        </a:p>
      </dgm:t>
    </dgm:pt>
    <dgm:pt modelId="{1F884CF4-1E4C-423F-AE7B-0BAC3D97360D}">
      <dgm:prSet custT="1"/>
      <dgm:spPr/>
      <dgm:t>
        <a:bodyPr/>
        <a:lstStyle/>
        <a:p>
          <a:r>
            <a:rPr lang="sr-Latn-RS" sz="800" dirty="0"/>
            <a:t>Sredstva iz budžeta opštine</a:t>
          </a:r>
          <a:endParaRPr lang="x-none" sz="800" dirty="0"/>
        </a:p>
        <a:p>
          <a:r>
            <a:rPr lang="sr-Latn-RS" sz="1000" dirty="0">
              <a:solidFill>
                <a:schemeClr val="bg1"/>
              </a:solidFill>
            </a:rPr>
            <a:t>942754249</a:t>
          </a:r>
          <a:endParaRPr lang="en-US" sz="1000" dirty="0">
            <a:solidFill>
              <a:schemeClr val="bg1"/>
            </a:solidFill>
          </a:endParaRPr>
        </a:p>
      </dgm:t>
    </dgm:pt>
    <dgm:pt modelId="{B54F7004-6983-4114-82DE-5ADF4FEF4D02}" type="parTrans" cxnId="{70C4B168-53EF-4508-8C4E-A3F87A5F97DE}">
      <dgm:prSet/>
      <dgm:spPr/>
      <dgm:t>
        <a:bodyPr/>
        <a:lstStyle/>
        <a:p>
          <a:endParaRPr lang="en-US"/>
        </a:p>
      </dgm:t>
    </dgm:pt>
    <dgm:pt modelId="{1B723845-E0D1-4671-AE0F-32E0821595D7}" type="sibTrans" cxnId="{70C4B168-53EF-4508-8C4E-A3F87A5F97DE}">
      <dgm:prSet/>
      <dgm:spPr/>
      <dgm:t>
        <a:bodyPr/>
        <a:lstStyle/>
        <a:p>
          <a:endParaRPr lang="en-US"/>
        </a:p>
      </dgm:t>
    </dgm:pt>
    <dgm:pt modelId="{6B4F6DEB-1339-49B0-ACF7-8CA4CDC6C2A7}">
      <dgm:prSet/>
      <dgm:spPr/>
      <dgm:t>
        <a:bodyPr/>
        <a:lstStyle/>
        <a:p>
          <a:r>
            <a:rPr lang="sr-Latn-RS" dirty="0">
              <a:solidFill>
                <a:schemeClr val="bg1"/>
              </a:solidFill>
            </a:rPr>
            <a:t>Sredstva iz sopstvenih izvora</a:t>
          </a:r>
          <a:endParaRPr lang="en-US" dirty="0">
            <a:solidFill>
              <a:schemeClr val="bg1"/>
            </a:solidFill>
          </a:endParaRPr>
        </a:p>
        <a:p>
          <a:r>
            <a:rPr lang="sr-Latn-RS" dirty="0">
              <a:solidFill>
                <a:schemeClr val="bg1"/>
              </a:solidFill>
            </a:rPr>
            <a:t>3.554.232</a:t>
          </a:r>
          <a:endParaRPr lang="en-US" dirty="0">
            <a:solidFill>
              <a:schemeClr val="bg1"/>
            </a:solidFill>
          </a:endParaRPr>
        </a:p>
      </dgm:t>
    </dgm:pt>
    <dgm:pt modelId="{75A4C3BC-9AB8-4B4A-80A6-AFCC5625631A}" type="parTrans" cxnId="{C7218CF0-EDE5-4C8D-822C-41B0EB4EB09E}">
      <dgm:prSet/>
      <dgm:spPr/>
      <dgm:t>
        <a:bodyPr/>
        <a:lstStyle/>
        <a:p>
          <a:endParaRPr lang="x-none"/>
        </a:p>
      </dgm:t>
    </dgm:pt>
    <dgm:pt modelId="{2FBC3B9E-6A47-4B0C-B355-F93459E7C8E4}" type="sibTrans" cxnId="{C7218CF0-EDE5-4C8D-822C-41B0EB4EB09E}">
      <dgm:prSet/>
      <dgm:spPr/>
      <dgm:t>
        <a:bodyPr/>
        <a:lstStyle/>
        <a:p>
          <a:endParaRPr lang="x-none"/>
        </a:p>
      </dgm:t>
    </dgm:pt>
    <dgm:pt modelId="{D808756E-3B1D-47E3-AE35-E3F85D3BDC64}">
      <dgm:prSet/>
      <dgm:spPr/>
      <dgm:t>
        <a:bodyPr/>
        <a:lstStyle/>
        <a:p>
          <a:r>
            <a:rPr lang="sr-Latn-RS" dirty="0">
              <a:solidFill>
                <a:schemeClr val="bg1"/>
              </a:solidFill>
            </a:rPr>
            <a:t>Sredstva iz ostalih izvora</a:t>
          </a:r>
        </a:p>
        <a:p>
          <a:r>
            <a:rPr lang="sr-Latn-RS" dirty="0">
              <a:solidFill>
                <a:schemeClr val="bg1"/>
              </a:solidFill>
            </a:rPr>
            <a:t>142.226.754</a:t>
          </a:r>
          <a:endParaRPr lang="en-US" dirty="0">
            <a:solidFill>
              <a:schemeClr val="bg1"/>
            </a:solidFill>
          </a:endParaRPr>
        </a:p>
      </dgm:t>
    </dgm:pt>
    <dgm:pt modelId="{C1C828A2-2A3E-4288-861E-D5B48259F473}" type="parTrans" cxnId="{4273BA76-B537-4626-86B8-2AE4A6CDFE18}">
      <dgm:prSet/>
      <dgm:spPr/>
      <dgm:t>
        <a:bodyPr/>
        <a:lstStyle/>
        <a:p>
          <a:endParaRPr lang="en-US"/>
        </a:p>
      </dgm:t>
    </dgm:pt>
    <dgm:pt modelId="{3F648968-355E-472A-920D-396A51001EA1}" type="sibTrans" cxnId="{4273BA76-B537-4626-86B8-2AE4A6CDFE18}">
      <dgm:prSet/>
      <dgm:spPr/>
      <dgm:t>
        <a:bodyPr/>
        <a:lstStyle/>
        <a:p>
          <a:endParaRPr lang="en-US"/>
        </a:p>
      </dgm:t>
    </dgm:pt>
    <dgm:pt modelId="{688A0EC4-0F6D-4987-959D-CA5F27B3CF24}" type="pres">
      <dgm:prSet presAssocID="{028ECFAC-63B3-40F0-9E03-B31D365E432C}" presName="linearFlow" presStyleCnt="0">
        <dgm:presLayoutVars>
          <dgm:dir/>
          <dgm:resizeHandles val="exact"/>
        </dgm:presLayoutVars>
      </dgm:prSet>
      <dgm:spPr/>
    </dgm:pt>
    <dgm:pt modelId="{D96E659A-663E-485D-BF89-FD74BE74A5C4}" type="pres">
      <dgm:prSet presAssocID="{1F884CF4-1E4C-423F-AE7B-0BAC3D97360D}" presName="node" presStyleLbl="node1" presStyleIdx="0" presStyleCnt="4" custScaleX="139826" custScaleY="127959">
        <dgm:presLayoutVars>
          <dgm:bulletEnabled val="1"/>
        </dgm:presLayoutVars>
      </dgm:prSet>
      <dgm:spPr/>
    </dgm:pt>
    <dgm:pt modelId="{BA78071E-3EA3-4945-922C-AE021F34276A}" type="pres">
      <dgm:prSet presAssocID="{1B723845-E0D1-4671-AE0F-32E0821595D7}" presName="spacerL" presStyleCnt="0"/>
      <dgm:spPr/>
    </dgm:pt>
    <dgm:pt modelId="{98F3E7AB-6934-48FA-B82F-FBEAF1B2375D}" type="pres">
      <dgm:prSet presAssocID="{1B723845-E0D1-4671-AE0F-32E0821595D7}" presName="sibTrans" presStyleLbl="sibTrans2D1" presStyleIdx="0" presStyleCnt="3"/>
      <dgm:spPr/>
    </dgm:pt>
    <dgm:pt modelId="{F9CA65E4-8785-4412-A513-0A2695416EE5}" type="pres">
      <dgm:prSet presAssocID="{1B723845-E0D1-4671-AE0F-32E0821595D7}" presName="spacerR" presStyleCnt="0"/>
      <dgm:spPr/>
    </dgm:pt>
    <dgm:pt modelId="{8CFB3707-3384-4032-94E1-FB13B882A8C3}" type="pres">
      <dgm:prSet presAssocID="{6B4F6DEB-1339-49B0-ACF7-8CA4CDC6C2A7}" presName="node" presStyleLbl="node1" presStyleIdx="1" presStyleCnt="4" custScaleX="159091" custScaleY="143402">
        <dgm:presLayoutVars>
          <dgm:bulletEnabled val="1"/>
        </dgm:presLayoutVars>
      </dgm:prSet>
      <dgm:spPr/>
    </dgm:pt>
    <dgm:pt modelId="{053C206E-E556-4D9D-B805-F03DA4A83CA2}" type="pres">
      <dgm:prSet presAssocID="{2FBC3B9E-6A47-4B0C-B355-F93459E7C8E4}" presName="spacerL" presStyleCnt="0"/>
      <dgm:spPr/>
    </dgm:pt>
    <dgm:pt modelId="{52C11650-235F-49C7-9E92-A3E679560156}" type="pres">
      <dgm:prSet presAssocID="{2FBC3B9E-6A47-4B0C-B355-F93459E7C8E4}" presName="sibTrans" presStyleLbl="sibTrans2D1" presStyleIdx="1" presStyleCnt="3"/>
      <dgm:spPr/>
    </dgm:pt>
    <dgm:pt modelId="{C4116883-7B20-465F-9F69-E3AA418CB844}" type="pres">
      <dgm:prSet presAssocID="{2FBC3B9E-6A47-4B0C-B355-F93459E7C8E4}" presName="spacerR" presStyleCnt="0"/>
      <dgm:spPr/>
    </dgm:pt>
    <dgm:pt modelId="{0B1D3342-4CEF-4559-A1BF-270D43F0B7E6}" type="pres">
      <dgm:prSet presAssocID="{D808756E-3B1D-47E3-AE35-E3F85D3BDC64}" presName="node" presStyleLbl="node1" presStyleIdx="2" presStyleCnt="4" custScaleX="145306" custScaleY="118217">
        <dgm:presLayoutVars>
          <dgm:bulletEnabled val="1"/>
        </dgm:presLayoutVars>
      </dgm:prSet>
      <dgm:spPr/>
    </dgm:pt>
    <dgm:pt modelId="{1B6AE824-7DBC-4EBA-8F67-9B12CF57E0EE}" type="pres">
      <dgm:prSet presAssocID="{3F648968-355E-472A-920D-396A51001EA1}" presName="spacerL" presStyleCnt="0"/>
      <dgm:spPr/>
    </dgm:pt>
    <dgm:pt modelId="{920A2033-52E4-4B7A-89D9-2E64FB062698}" type="pres">
      <dgm:prSet presAssocID="{3F648968-355E-472A-920D-396A51001EA1}" presName="sibTrans" presStyleLbl="sibTrans2D1" presStyleIdx="2" presStyleCnt="3"/>
      <dgm:spPr/>
    </dgm:pt>
    <dgm:pt modelId="{B55C7FB7-4BEA-4940-99E4-ECB352655CDE}" type="pres">
      <dgm:prSet presAssocID="{3F648968-355E-472A-920D-396A51001EA1}" presName="spacerR" presStyleCnt="0"/>
      <dgm:spPr/>
    </dgm:pt>
    <dgm:pt modelId="{6C1FFF0F-B1A4-4C41-B9D3-30452A0DFA4B}" type="pres">
      <dgm:prSet presAssocID="{567740A1-931A-404E-B8A7-DCAB60009AEA}" presName="node" presStyleLbl="node1" presStyleIdx="3" presStyleCnt="4" custScaleX="179581" custScaleY="84618">
        <dgm:presLayoutVars>
          <dgm:bulletEnabled val="1"/>
        </dgm:presLayoutVars>
      </dgm:prSet>
      <dgm:spPr/>
    </dgm:pt>
  </dgm:ptLst>
  <dgm:cxnLst>
    <dgm:cxn modelId="{19DBA710-EAA7-479A-8FB0-39539DFAF5D1}" type="presOf" srcId="{1B723845-E0D1-4671-AE0F-32E0821595D7}" destId="{98F3E7AB-6934-48FA-B82F-FBEAF1B2375D}" srcOrd="0" destOrd="0" presId="urn:microsoft.com/office/officeart/2005/8/layout/equation1"/>
    <dgm:cxn modelId="{AA2B371A-C761-4755-A6F9-5CD00112D7B0}" type="presOf" srcId="{1F884CF4-1E4C-423F-AE7B-0BAC3D97360D}" destId="{D96E659A-663E-485D-BF89-FD74BE74A5C4}" srcOrd="0" destOrd="0" presId="urn:microsoft.com/office/officeart/2005/8/layout/equation1"/>
    <dgm:cxn modelId="{6B017F2C-2CB9-4751-A7CD-30B8BC98049D}" type="presOf" srcId="{567740A1-931A-404E-B8A7-DCAB60009AEA}" destId="{6C1FFF0F-B1A4-4C41-B9D3-30452A0DFA4B}" srcOrd="0" destOrd="0" presId="urn:microsoft.com/office/officeart/2005/8/layout/equation1"/>
    <dgm:cxn modelId="{4628A52F-6163-4882-A3CC-CB5EB4AB63D3}" type="presOf" srcId="{3F648968-355E-472A-920D-396A51001EA1}" destId="{920A2033-52E4-4B7A-89D9-2E64FB062698}" srcOrd="0" destOrd="0" presId="urn:microsoft.com/office/officeart/2005/8/layout/equation1"/>
    <dgm:cxn modelId="{70C4B168-53EF-4508-8C4E-A3F87A5F97DE}" srcId="{028ECFAC-63B3-40F0-9E03-B31D365E432C}" destId="{1F884CF4-1E4C-423F-AE7B-0BAC3D97360D}" srcOrd="0" destOrd="0" parTransId="{B54F7004-6983-4114-82DE-5ADF4FEF4D02}" sibTransId="{1B723845-E0D1-4671-AE0F-32E0821595D7}"/>
    <dgm:cxn modelId="{B1A00774-0D3C-406F-9413-9997B0306F44}" srcId="{028ECFAC-63B3-40F0-9E03-B31D365E432C}" destId="{567740A1-931A-404E-B8A7-DCAB60009AEA}" srcOrd="3" destOrd="0" parTransId="{0643A071-2AC8-4124-916D-3A8BE5775A6D}" sibTransId="{097825AB-8F2B-4EF3-ABE1-7DCEF8027B99}"/>
    <dgm:cxn modelId="{4273BA76-B537-4626-86B8-2AE4A6CDFE18}" srcId="{028ECFAC-63B3-40F0-9E03-B31D365E432C}" destId="{D808756E-3B1D-47E3-AE35-E3F85D3BDC64}" srcOrd="2" destOrd="0" parTransId="{C1C828A2-2A3E-4288-861E-D5B48259F473}" sibTransId="{3F648968-355E-472A-920D-396A51001EA1}"/>
    <dgm:cxn modelId="{9C6BB78E-EFB3-4041-AD67-F0BF8DC2C140}" type="presOf" srcId="{028ECFAC-63B3-40F0-9E03-B31D365E432C}" destId="{688A0EC4-0F6D-4987-959D-CA5F27B3CF24}" srcOrd="0" destOrd="0" presId="urn:microsoft.com/office/officeart/2005/8/layout/equation1"/>
    <dgm:cxn modelId="{82D3E2B2-EFA3-402D-A6A9-C4A9C57D7BCD}" type="presOf" srcId="{D808756E-3B1D-47E3-AE35-E3F85D3BDC64}" destId="{0B1D3342-4CEF-4559-A1BF-270D43F0B7E6}" srcOrd="0" destOrd="0" presId="urn:microsoft.com/office/officeart/2005/8/layout/equation1"/>
    <dgm:cxn modelId="{CDDD65BF-2587-4BD0-93AE-9D47380070C9}" type="presOf" srcId="{2FBC3B9E-6A47-4B0C-B355-F93459E7C8E4}" destId="{52C11650-235F-49C7-9E92-A3E679560156}" srcOrd="0" destOrd="0" presId="urn:microsoft.com/office/officeart/2005/8/layout/equation1"/>
    <dgm:cxn modelId="{8107A0C6-E189-4726-B2F2-815F5467A2B9}" type="presOf" srcId="{6B4F6DEB-1339-49B0-ACF7-8CA4CDC6C2A7}" destId="{8CFB3707-3384-4032-94E1-FB13B882A8C3}" srcOrd="0" destOrd="0" presId="urn:microsoft.com/office/officeart/2005/8/layout/equation1"/>
    <dgm:cxn modelId="{C7218CF0-EDE5-4C8D-822C-41B0EB4EB09E}" srcId="{028ECFAC-63B3-40F0-9E03-B31D365E432C}" destId="{6B4F6DEB-1339-49B0-ACF7-8CA4CDC6C2A7}" srcOrd="1" destOrd="0" parTransId="{75A4C3BC-9AB8-4B4A-80A6-AFCC5625631A}" sibTransId="{2FBC3B9E-6A47-4B0C-B355-F93459E7C8E4}"/>
    <dgm:cxn modelId="{E573888D-F9FB-4FE6-AAF3-F927AA2E6EBC}" type="presParOf" srcId="{688A0EC4-0F6D-4987-959D-CA5F27B3CF24}" destId="{D96E659A-663E-485D-BF89-FD74BE74A5C4}" srcOrd="0" destOrd="0" presId="urn:microsoft.com/office/officeart/2005/8/layout/equation1"/>
    <dgm:cxn modelId="{0D0B0A83-F15C-4526-8464-422DF0C5A916}" type="presParOf" srcId="{688A0EC4-0F6D-4987-959D-CA5F27B3CF24}" destId="{BA78071E-3EA3-4945-922C-AE021F34276A}" srcOrd="1" destOrd="0" presId="urn:microsoft.com/office/officeart/2005/8/layout/equation1"/>
    <dgm:cxn modelId="{F031027E-A6F6-4F40-A5F1-E4A0719687A0}" type="presParOf" srcId="{688A0EC4-0F6D-4987-959D-CA5F27B3CF24}" destId="{98F3E7AB-6934-48FA-B82F-FBEAF1B2375D}" srcOrd="2" destOrd="0" presId="urn:microsoft.com/office/officeart/2005/8/layout/equation1"/>
    <dgm:cxn modelId="{D6E988E9-F5EF-40D2-8011-DD3EEFB6D15B}" type="presParOf" srcId="{688A0EC4-0F6D-4987-959D-CA5F27B3CF24}" destId="{F9CA65E4-8785-4412-A513-0A2695416EE5}" srcOrd="3" destOrd="0" presId="urn:microsoft.com/office/officeart/2005/8/layout/equation1"/>
    <dgm:cxn modelId="{8C105DEB-9241-45BB-80A1-6CCE468EB7B1}" type="presParOf" srcId="{688A0EC4-0F6D-4987-959D-CA5F27B3CF24}" destId="{8CFB3707-3384-4032-94E1-FB13B882A8C3}" srcOrd="4" destOrd="0" presId="urn:microsoft.com/office/officeart/2005/8/layout/equation1"/>
    <dgm:cxn modelId="{AE9BDC1D-D2C4-424A-A238-5CC0C4B00B11}" type="presParOf" srcId="{688A0EC4-0F6D-4987-959D-CA5F27B3CF24}" destId="{053C206E-E556-4D9D-B805-F03DA4A83CA2}" srcOrd="5" destOrd="0" presId="urn:microsoft.com/office/officeart/2005/8/layout/equation1"/>
    <dgm:cxn modelId="{B5ECC71D-4172-4B1D-BCAF-595C93FCAC70}" type="presParOf" srcId="{688A0EC4-0F6D-4987-959D-CA5F27B3CF24}" destId="{52C11650-235F-49C7-9E92-A3E679560156}" srcOrd="6" destOrd="0" presId="urn:microsoft.com/office/officeart/2005/8/layout/equation1"/>
    <dgm:cxn modelId="{203342B8-D073-4FC5-9BF7-2ADAD1E7BFE8}" type="presParOf" srcId="{688A0EC4-0F6D-4987-959D-CA5F27B3CF24}" destId="{C4116883-7B20-465F-9F69-E3AA418CB844}" srcOrd="7" destOrd="0" presId="urn:microsoft.com/office/officeart/2005/8/layout/equation1"/>
    <dgm:cxn modelId="{16E8EAE1-5D31-42D3-B383-FA9C016C4435}" type="presParOf" srcId="{688A0EC4-0F6D-4987-959D-CA5F27B3CF24}" destId="{0B1D3342-4CEF-4559-A1BF-270D43F0B7E6}" srcOrd="8" destOrd="0" presId="urn:microsoft.com/office/officeart/2005/8/layout/equation1"/>
    <dgm:cxn modelId="{B3B33C43-324F-43F0-9324-A60CBC422FE7}" type="presParOf" srcId="{688A0EC4-0F6D-4987-959D-CA5F27B3CF24}" destId="{1B6AE824-7DBC-4EBA-8F67-9B12CF57E0EE}" srcOrd="9" destOrd="0" presId="urn:microsoft.com/office/officeart/2005/8/layout/equation1"/>
    <dgm:cxn modelId="{40084BD7-0CC9-4C52-B6AA-FCD3F2484981}" type="presParOf" srcId="{688A0EC4-0F6D-4987-959D-CA5F27B3CF24}" destId="{920A2033-52E4-4B7A-89D9-2E64FB062698}" srcOrd="10" destOrd="0" presId="urn:microsoft.com/office/officeart/2005/8/layout/equation1"/>
    <dgm:cxn modelId="{E263F614-00E6-43AF-8B05-A1114D9549A0}" type="presParOf" srcId="{688A0EC4-0F6D-4987-959D-CA5F27B3CF24}" destId="{B55C7FB7-4BEA-4940-99E4-ECB352655CDE}" srcOrd="11" destOrd="0" presId="urn:microsoft.com/office/officeart/2005/8/layout/equation1"/>
    <dgm:cxn modelId="{E0497DF6-7B98-411C-B02B-83AD89D9A9DD}" type="presParOf" srcId="{688A0EC4-0F6D-4987-959D-CA5F27B3CF24}" destId="{6C1FFF0F-B1A4-4C41-B9D3-30452A0DFA4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custT="1"/>
      <dgm:spPr/>
      <dgm:t>
        <a:bodyPr/>
        <a:lstStyle/>
        <a:p>
          <a:pPr algn="l"/>
          <a:r>
            <a:rPr lang="sr-Latn-RS" sz="1400" b="1" dirty="0"/>
            <a:t>Poreski prihodi</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92D050"/>
        </a:solidFill>
      </dgm:spPr>
      <dgm:t>
        <a:bodyPr/>
        <a:lstStyle/>
        <a:p>
          <a:pPr algn="just"/>
          <a:r>
            <a:rPr lang="sr-Latn-RS" altLang="en-US" sz="1400" dirty="0">
              <a:latin typeface="Calibri" panose="020F0502020204030204" pitchFamily="34" charset="0"/>
            </a:rPr>
            <a:t>Vrsta javnih prihoda koji se prikupljaju obaveznim plaćanjima poreskih obveznika bez obaveze izvršenja specijalne usluge zauzvrat</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custT="1"/>
      <dgm:spPr/>
      <dgm:t>
        <a:bodyPr/>
        <a:lstStyle/>
        <a:p>
          <a:pPr algn="l"/>
          <a:r>
            <a:rPr lang="sr-Latn-RS" sz="1100" b="1" dirty="0"/>
            <a:t>Donacije i transferi</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F0"/>
        </a:solidFill>
      </dgm:spPr>
      <dgm:t>
        <a:bodyPr/>
        <a:lstStyle/>
        <a:p>
          <a:pPr algn="just"/>
          <a:r>
            <a:rPr lang="sr-Latn-RS" sz="1400" b="0" i="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custT="1"/>
      <dgm:spPr/>
      <dgm:t>
        <a:bodyPr/>
        <a:lstStyle/>
        <a:p>
          <a:pPr algn="l"/>
          <a:r>
            <a:rPr lang="sr-Latn-RS" sz="1100" b="1" dirty="0" err="1"/>
            <a:t>Neporeski</a:t>
          </a:r>
          <a:r>
            <a:rPr lang="sr-Latn-RS" sz="1100" b="1" dirty="0"/>
            <a:t> prihodi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sr-Latn-RS" altLang="en-US" sz="1400" dirty="0">
              <a:latin typeface="Calibri" panose="020F0502020204030204" pitchFamily="34" charset="0"/>
            </a:rPr>
            <a:t>Vrsta javnih prihoda koji se naplaćuju za korišćenje javnih dobara (naknade), pružanje javnih usluga (takse) ili zbog kršenja ugovornih ili zakonskih odredbi (kazne i penali)</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custT="1"/>
      <dgm:spPr/>
      <dgm:t>
        <a:bodyPr/>
        <a:lstStyle/>
        <a:p>
          <a:pPr algn="l"/>
          <a:r>
            <a:rPr lang="sr-Latn-RS" sz="1000" b="1" dirty="0"/>
            <a:t>Primanja od prodaje </a:t>
          </a:r>
          <a:r>
            <a:rPr lang="sr-Latn-RS" sz="1000" b="1" dirty="0" err="1"/>
            <a:t>nefinansijske</a:t>
          </a:r>
          <a:r>
            <a:rPr lang="sr-Latn-RS" sz="1000" b="1" dirty="0"/>
            <a:t> imovine</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sr-Latn-RS" sz="1400" dirty="0">
              <a:solidFill>
                <a:schemeClr val="accent1">
                  <a:lumMod val="40000"/>
                  <a:lumOff val="60000"/>
                </a:schemeClr>
              </a:solidFill>
            </a:rPr>
            <a:t>Ova primanja se ostvaruju prodajom nepokretnosti i pokretnih stvari u vlasništvu grada.</a:t>
          </a:r>
          <a:endParaRPr lang="en-US" sz="1400" dirty="0">
            <a:solidFill>
              <a:schemeClr val="accent1">
                <a:lumMod val="40000"/>
                <a:lumOff val="6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pPr algn="l"/>
          <a:r>
            <a:rPr lang="sr-Latn-RS" b="1" dirty="0"/>
            <a:t>Primanja od zaduživanja i  prodaje finansijske imovine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sr-Latn-RS" sz="1400" b="0" i="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custT="1"/>
      <dgm:spPr/>
      <dgm:t>
        <a:bodyPr/>
        <a:lstStyle/>
        <a:p>
          <a:pPr algn="l"/>
          <a:r>
            <a:rPr lang="sr-Latn-RS" sz="900" b="1" dirty="0"/>
            <a:t>Preneta sredstva </a:t>
          </a:r>
          <a:r>
            <a:rPr lang="sr-Latn-RS" sz="1100" b="1" dirty="0"/>
            <a:t>iz</a:t>
          </a:r>
          <a:r>
            <a:rPr lang="sr-Latn-RS" sz="900" b="1" dirty="0"/>
            <a:t> ranijih godina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sr-Latn-RS" altLang="en-US" sz="1400" dirty="0"/>
            <a:t> Predstavljaju višak prihoda budžeta grada koji nisu potrošeni u prethodnoj  budžetskoj godini</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6">
        <dgm:presLayoutVars>
          <dgm:chMax val="1"/>
          <dgm:bulletEnabled val="1"/>
        </dgm:presLayoutVars>
      </dgm:prSet>
      <dgm:spPr/>
    </dgm:pt>
    <dgm:pt modelId="{02385D1D-92EB-445D-B736-940004751C79}" type="pres">
      <dgm:prSet presAssocID="{0C844461-76DE-4FEA-A87D-23440AD6FC2E}" presName="bracket" presStyleLbl="parChTrans1D1" presStyleIdx="0" presStyleCnt="6"/>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6">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6">
        <dgm:presLayoutVars>
          <dgm:chMax val="1"/>
          <dgm:bulletEnabled val="1"/>
        </dgm:presLayoutVars>
      </dgm:prSet>
      <dgm:spPr/>
    </dgm:pt>
    <dgm:pt modelId="{0E930D30-96BC-4D43-B65A-EE88C46DBE48}" type="pres">
      <dgm:prSet presAssocID="{E1B79EE1-1157-4302-AB0B-8FEDC81165FD}" presName="bracket" presStyleLbl="parChTrans1D1" presStyleIdx="1" presStyleCnt="6"/>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6">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6">
        <dgm:presLayoutVars>
          <dgm:chMax val="1"/>
          <dgm:bulletEnabled val="1"/>
        </dgm:presLayoutVars>
      </dgm:prSet>
      <dgm:spPr/>
    </dgm:pt>
    <dgm:pt modelId="{14D1633C-A097-4A5A-8269-B04E98857E56}" type="pres">
      <dgm:prSet presAssocID="{E055884F-7426-4921-A0E5-9CA56A76B49A}" presName="bracket" presStyleLbl="parChTrans1D1" presStyleIdx="2" presStyleCnt="6"/>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6">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6">
        <dgm:presLayoutVars>
          <dgm:chMax val="1"/>
          <dgm:bulletEnabled val="1"/>
        </dgm:presLayoutVars>
      </dgm:prSet>
      <dgm:spPr/>
    </dgm:pt>
    <dgm:pt modelId="{435AB433-2559-485A-A03D-C32F36288071}" type="pres">
      <dgm:prSet presAssocID="{28888755-727E-436B-B2F2-DA7896544A65}" presName="bracket" presStyleLbl="parChTrans1D1" presStyleIdx="3" presStyleCnt="6"/>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6">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6" custScaleY="306708">
        <dgm:presLayoutVars>
          <dgm:chMax val="1"/>
          <dgm:bulletEnabled val="1"/>
        </dgm:presLayoutVars>
      </dgm:prSet>
      <dgm:spPr/>
    </dgm:pt>
    <dgm:pt modelId="{6497CA82-45EE-4BD1-AEB4-CC3961FBFB74}" type="pres">
      <dgm:prSet presAssocID="{26EF48C7-6381-4355-B03F-DD441AE957C7}" presName="bracket" presStyleLbl="parChTrans1D1" presStyleIdx="4" presStyleCnt="6"/>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6">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6">
        <dgm:presLayoutVars>
          <dgm:chMax val="1"/>
          <dgm:bulletEnabled val="1"/>
        </dgm:presLayoutVars>
      </dgm:prSet>
      <dgm:spPr/>
    </dgm:pt>
    <dgm:pt modelId="{7845F59F-6101-48DE-ABCC-EC5351843F5B}" type="pres">
      <dgm:prSet presAssocID="{E1AD8724-28DC-48C5-B75E-B0D1F33E6279}" presName="bracket" presStyleLbl="parChTrans1D1" presStyleIdx="5" presStyleCnt="6"/>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6">
        <dgm:presLayoutVars>
          <dgm:bulletEnabled val="1"/>
        </dgm:presLayoutVars>
      </dgm:prSet>
      <dgm:spPr/>
    </dgm:pt>
  </dgm:ptLst>
  <dgm:cxnLst>
    <dgm:cxn modelId="{29D18108-D348-4C83-ABE4-39390C16C5CD}" srcId="{E1B79EE1-1157-4302-AB0B-8FEDC81165FD}" destId="{92FD0664-EE76-4121-BE7B-68FC1EE5F4D7}" srcOrd="0" destOrd="0" parTransId="{A4B2DE69-08CB-4EF5-A179-A9838DCC0C0D}" sibTransId="{31990FCE-83F5-4BCE-86BA-4F924011EADA}"/>
    <dgm:cxn modelId="{F0833111-710A-438D-8DAD-39E1E37FCCA2}" type="presOf" srcId="{E1AD8724-28DC-48C5-B75E-B0D1F33E6279}" destId="{939B76D1-BB33-4E50-9ECD-839FB5787B95}" srcOrd="0" destOrd="0" presId="urn:diagrams.loki3.com/BracketList"/>
    <dgm:cxn modelId="{1D90891A-5CA6-46E0-9B94-066929D862D5}" type="presOf" srcId="{28888755-727E-436B-B2F2-DA7896544A65}" destId="{9312B733-3AEB-49F6-8245-08553BA2949B}"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021894C-289A-4B28-BA0D-6767C27230B8}" type="presOf" srcId="{D45E583C-4AAD-40D2-9D24-9A0A68141567}" destId="{7BB6658A-32E0-42C7-B82A-240BF45CF27D}" srcOrd="0" destOrd="0" presId="urn:diagrams.loki3.com/BracketList"/>
    <dgm:cxn modelId="{C1188A4E-FB96-4E8F-9307-7C6CDB28AD6E}" type="presOf" srcId="{4B4A2A45-FFA7-47F5-A99D-A2DFD7698107}" destId="{9A05939C-6B40-4C32-897A-4A6DC3E71E5B}" srcOrd="0" destOrd="0" presId="urn:diagrams.loki3.com/BracketList"/>
    <dgm:cxn modelId="{DD617B54-39C2-497E-9D94-251C9FAD9A35}" type="presOf" srcId="{0C844461-76DE-4FEA-A87D-23440AD6FC2E}" destId="{C6144CDB-22C1-4337-9F95-C3A522A707D1}" srcOrd="0" destOrd="0" presId="urn:diagrams.loki3.com/BracketList"/>
    <dgm:cxn modelId="{F65CBA75-45F4-4C8A-8772-278962ADE0CE}" type="presOf" srcId="{E055884F-7426-4921-A0E5-9CA56A76B49A}" destId="{CCB8139E-CA19-491D-9FCD-6BF28923C725}"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B07D637A-714A-406B-993E-0E5A5B39956B}" type="presOf" srcId="{E1B79EE1-1157-4302-AB0B-8FEDC81165FD}" destId="{F40D94EA-52E0-4740-A924-EAF350BDF213}"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39B6D187-F738-494F-864B-824768F311FC}" type="presOf" srcId="{6B14159D-5902-471E-9F91-CEA86CA18597}" destId="{FFFD7BD8-195B-4FA4-9414-4F4C582F5570}"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87FAF999-9E08-4A6A-A6D7-11D7E30AC118}" type="presOf" srcId="{EEA47F19-311D-44B3-AAA4-35C98BD4844B}" destId="{EFEB1020-9C17-48DC-BBE0-54FA743F9F75}"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53E397A2-7CAD-4A4C-ABDE-885D92961EB2}" type="presOf" srcId="{FE2BA0E8-81AC-463B-B498-EF464F5BCE06}" destId="{9893D59A-7FEC-486D-89C4-D28135F6121C}" srcOrd="0" destOrd="0" presId="urn:diagrams.loki3.com/BracketList"/>
    <dgm:cxn modelId="{28FEEFA5-6DE3-40CA-B954-F6DBC6F9FAD9}" type="presOf" srcId="{26EF48C7-6381-4355-B03F-DD441AE957C7}" destId="{EFAACCF6-3A6A-4536-89B0-F0A7C44F6BE1}"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E9154DB6-8B71-4C47-A778-19BA49538396}" type="presOf" srcId="{92FD0664-EE76-4121-BE7B-68FC1EE5F4D7}" destId="{C6BA9D27-2D60-4BA7-98A9-E18E57FDB6CB}"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F06063E2-D018-4F42-A342-274E0902DE34}" type="presOf" srcId="{A22D28D0-C0EE-4FAC-9411-A8A4995FB17B}" destId="{B43D6F8D-5103-4DCA-8971-053A6B7A987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AB42D7A7-653E-47B5-9F42-6E7309322647}" type="presParOf" srcId="{EFEB1020-9C17-48DC-BBE0-54FA743F9F75}" destId="{98695426-23ED-40C0-90A1-2BB445DEBC64}" srcOrd="0" destOrd="0" presId="urn:diagrams.loki3.com/BracketList"/>
    <dgm:cxn modelId="{88359D50-1F2C-4547-ACE7-4937D5FD3348}" type="presParOf" srcId="{98695426-23ED-40C0-90A1-2BB445DEBC64}" destId="{C6144CDB-22C1-4337-9F95-C3A522A707D1}" srcOrd="0" destOrd="0" presId="urn:diagrams.loki3.com/BracketList"/>
    <dgm:cxn modelId="{56E45241-B190-4DE5-A94F-DBDE133CC0A6}" type="presParOf" srcId="{98695426-23ED-40C0-90A1-2BB445DEBC64}" destId="{02385D1D-92EB-445D-B736-940004751C79}" srcOrd="1" destOrd="0" presId="urn:diagrams.loki3.com/BracketList"/>
    <dgm:cxn modelId="{2931D4A6-7CE4-4574-8F38-13B1A85E814A}" type="presParOf" srcId="{98695426-23ED-40C0-90A1-2BB445DEBC64}" destId="{99D36636-E395-439F-A79A-29C0BFB6F7E4}" srcOrd="2" destOrd="0" presId="urn:diagrams.loki3.com/BracketList"/>
    <dgm:cxn modelId="{62613B9E-02C6-448F-8B3E-664ACF54EAF2}" type="presParOf" srcId="{98695426-23ED-40C0-90A1-2BB445DEBC64}" destId="{7BB6658A-32E0-42C7-B82A-240BF45CF27D}" srcOrd="3" destOrd="0" presId="urn:diagrams.loki3.com/BracketList"/>
    <dgm:cxn modelId="{1332BA43-D1F0-4534-AEF5-567EDB0DAA27}" type="presParOf" srcId="{EFEB1020-9C17-48DC-BBE0-54FA743F9F75}" destId="{5B3CB043-7A92-47E9-A4C4-39EC715F2552}" srcOrd="1" destOrd="0" presId="urn:diagrams.loki3.com/BracketList"/>
    <dgm:cxn modelId="{6F0DEA31-053D-4757-A3F1-C4AED257CE3B}" type="presParOf" srcId="{EFEB1020-9C17-48DC-BBE0-54FA743F9F75}" destId="{D9DF5E9A-39D4-44B7-A326-58B07A05D91E}" srcOrd="2" destOrd="0" presId="urn:diagrams.loki3.com/BracketList"/>
    <dgm:cxn modelId="{B1760F33-1DBF-4C9E-B44B-A6A107201CF0}" type="presParOf" srcId="{D9DF5E9A-39D4-44B7-A326-58B07A05D91E}" destId="{F40D94EA-52E0-4740-A924-EAF350BDF213}" srcOrd="0" destOrd="0" presId="urn:diagrams.loki3.com/BracketList"/>
    <dgm:cxn modelId="{E05D97EB-C4AC-4587-8803-EB26112029DC}" type="presParOf" srcId="{D9DF5E9A-39D4-44B7-A326-58B07A05D91E}" destId="{0E930D30-96BC-4D43-B65A-EE88C46DBE48}" srcOrd="1" destOrd="0" presId="urn:diagrams.loki3.com/BracketList"/>
    <dgm:cxn modelId="{DC4347B1-A070-4871-882A-8CD1ECF27540}" type="presParOf" srcId="{D9DF5E9A-39D4-44B7-A326-58B07A05D91E}" destId="{5831BF15-ED1F-4BD5-857B-18B8E573D9AB}" srcOrd="2" destOrd="0" presId="urn:diagrams.loki3.com/BracketList"/>
    <dgm:cxn modelId="{1E7448D8-C1E4-4B4D-8E3F-4EC6D422CA39}" type="presParOf" srcId="{D9DF5E9A-39D4-44B7-A326-58B07A05D91E}" destId="{C6BA9D27-2D60-4BA7-98A9-E18E57FDB6CB}" srcOrd="3" destOrd="0" presId="urn:diagrams.loki3.com/BracketList"/>
    <dgm:cxn modelId="{E9969BE0-22D4-47FD-AB4E-56E157AAFF3C}" type="presParOf" srcId="{EFEB1020-9C17-48DC-BBE0-54FA743F9F75}" destId="{5A002753-9FCA-4DC5-B8A6-1F7632BDDE58}" srcOrd="3" destOrd="0" presId="urn:diagrams.loki3.com/BracketList"/>
    <dgm:cxn modelId="{F5BAC381-EF18-4D17-A7FC-E82827E25D28}" type="presParOf" srcId="{EFEB1020-9C17-48DC-BBE0-54FA743F9F75}" destId="{9709DCCB-B8A8-47BC-A303-F9EC41DA889E}" srcOrd="4" destOrd="0" presId="urn:diagrams.loki3.com/BracketList"/>
    <dgm:cxn modelId="{86619517-933C-42D8-9489-6FCEC01DD220}" type="presParOf" srcId="{9709DCCB-B8A8-47BC-A303-F9EC41DA889E}" destId="{CCB8139E-CA19-491D-9FCD-6BF28923C725}" srcOrd="0" destOrd="0" presId="urn:diagrams.loki3.com/BracketList"/>
    <dgm:cxn modelId="{02F0F7C4-2988-4AF9-BF04-64F0EE634B90}" type="presParOf" srcId="{9709DCCB-B8A8-47BC-A303-F9EC41DA889E}" destId="{14D1633C-A097-4A5A-8269-B04E98857E56}" srcOrd="1" destOrd="0" presId="urn:diagrams.loki3.com/BracketList"/>
    <dgm:cxn modelId="{FEBBB89A-3DC9-4361-99FA-2638888193E6}" type="presParOf" srcId="{9709DCCB-B8A8-47BC-A303-F9EC41DA889E}" destId="{82B38D6F-2AA7-4339-A71D-28AA55699178}" srcOrd="2" destOrd="0" presId="urn:diagrams.loki3.com/BracketList"/>
    <dgm:cxn modelId="{13739E10-8EFE-4740-BDD6-C65738E97814}" type="presParOf" srcId="{9709DCCB-B8A8-47BC-A303-F9EC41DA889E}" destId="{FFFD7BD8-195B-4FA4-9414-4F4C582F5570}" srcOrd="3" destOrd="0" presId="urn:diagrams.loki3.com/BracketList"/>
    <dgm:cxn modelId="{41663860-8DE3-4FD4-8980-1FEBADA3B6B3}" type="presParOf" srcId="{EFEB1020-9C17-48DC-BBE0-54FA743F9F75}" destId="{D3A122A3-FC4C-4845-B4FF-0E74CF3D50D3}" srcOrd="5" destOrd="0" presId="urn:diagrams.loki3.com/BracketList"/>
    <dgm:cxn modelId="{AC162940-BA85-4CC1-8E11-F867C7B5704E}" type="presParOf" srcId="{EFEB1020-9C17-48DC-BBE0-54FA743F9F75}" destId="{CCB5FDA4-BEC8-4CA1-835A-2A3BEEBEC456}" srcOrd="6" destOrd="0" presId="urn:diagrams.loki3.com/BracketList"/>
    <dgm:cxn modelId="{E46BC4CC-A39A-4D98-8BAA-FCFC538FA5A8}" type="presParOf" srcId="{CCB5FDA4-BEC8-4CA1-835A-2A3BEEBEC456}" destId="{9312B733-3AEB-49F6-8245-08553BA2949B}" srcOrd="0" destOrd="0" presId="urn:diagrams.loki3.com/BracketList"/>
    <dgm:cxn modelId="{CB5D7538-FD50-4393-8217-84EC1FA41A65}" type="presParOf" srcId="{CCB5FDA4-BEC8-4CA1-835A-2A3BEEBEC456}" destId="{435AB433-2559-485A-A03D-C32F36288071}" srcOrd="1" destOrd="0" presId="urn:diagrams.loki3.com/BracketList"/>
    <dgm:cxn modelId="{A5F4C2C0-2AD0-4D9C-9722-B687CB19AED5}" type="presParOf" srcId="{CCB5FDA4-BEC8-4CA1-835A-2A3BEEBEC456}" destId="{C13B9160-72D5-46E0-A1C0-91E8634DFAE2}" srcOrd="2" destOrd="0" presId="urn:diagrams.loki3.com/BracketList"/>
    <dgm:cxn modelId="{7A26CC70-3B05-4550-B48E-AA9179FBA0D8}" type="presParOf" srcId="{CCB5FDA4-BEC8-4CA1-835A-2A3BEEBEC456}" destId="{9893D59A-7FEC-486D-89C4-D28135F6121C}" srcOrd="3" destOrd="0" presId="urn:diagrams.loki3.com/BracketList"/>
    <dgm:cxn modelId="{09210F02-D189-4C6E-BB0B-13D5D35D29D6}" type="presParOf" srcId="{EFEB1020-9C17-48DC-BBE0-54FA743F9F75}" destId="{A421D242-ABBF-45EB-97FD-83930430328F}" srcOrd="7" destOrd="0" presId="urn:diagrams.loki3.com/BracketList"/>
    <dgm:cxn modelId="{BF9B1FA8-C6F8-417C-9283-F4B7F3F4EF70}" type="presParOf" srcId="{EFEB1020-9C17-48DC-BBE0-54FA743F9F75}" destId="{F0DED400-B200-4EA2-AB34-CCFF58E07A6E}" srcOrd="8" destOrd="0" presId="urn:diagrams.loki3.com/BracketList"/>
    <dgm:cxn modelId="{E345153F-C919-4567-BC59-069A2E963EE9}" type="presParOf" srcId="{F0DED400-B200-4EA2-AB34-CCFF58E07A6E}" destId="{EFAACCF6-3A6A-4536-89B0-F0A7C44F6BE1}" srcOrd="0" destOrd="0" presId="urn:diagrams.loki3.com/BracketList"/>
    <dgm:cxn modelId="{19F0349F-94B2-48EF-9CB1-A53AF6DFB3E3}" type="presParOf" srcId="{F0DED400-B200-4EA2-AB34-CCFF58E07A6E}" destId="{6497CA82-45EE-4BD1-AEB4-CC3961FBFB74}" srcOrd="1" destOrd="0" presId="urn:diagrams.loki3.com/BracketList"/>
    <dgm:cxn modelId="{BDC27EB9-8B7C-4816-8A7F-E481DA678E0A}" type="presParOf" srcId="{F0DED400-B200-4EA2-AB34-CCFF58E07A6E}" destId="{CD7548DD-1E84-4DA7-B1D0-28F3E4EBFF82}" srcOrd="2" destOrd="0" presId="urn:diagrams.loki3.com/BracketList"/>
    <dgm:cxn modelId="{C48B11B7-350A-42FB-B1E8-37C6E8B4B104}" type="presParOf" srcId="{F0DED400-B200-4EA2-AB34-CCFF58E07A6E}" destId="{9A05939C-6B40-4C32-897A-4A6DC3E71E5B}" srcOrd="3" destOrd="0" presId="urn:diagrams.loki3.com/BracketList"/>
    <dgm:cxn modelId="{ABE5130E-CE17-45B1-8A81-C0E4C5D4AA9D}" type="presParOf" srcId="{EFEB1020-9C17-48DC-BBE0-54FA743F9F75}" destId="{569EA799-9807-4770-B698-79D3EF79120B}" srcOrd="9" destOrd="0" presId="urn:diagrams.loki3.com/BracketList"/>
    <dgm:cxn modelId="{C3FF0216-0C3D-49E3-97BA-BD3CECD08547}" type="presParOf" srcId="{EFEB1020-9C17-48DC-BBE0-54FA743F9F75}" destId="{2B991069-479A-498A-AF83-5B33CD9F12C6}" srcOrd="10" destOrd="0" presId="urn:diagrams.loki3.com/BracketList"/>
    <dgm:cxn modelId="{2C9BD979-B402-42D4-9CC8-2BC1BD98FC71}" type="presParOf" srcId="{2B991069-479A-498A-AF83-5B33CD9F12C6}" destId="{939B76D1-BB33-4E50-9ECD-839FB5787B95}" srcOrd="0" destOrd="0" presId="urn:diagrams.loki3.com/BracketList"/>
    <dgm:cxn modelId="{060B9C99-62E4-4DB3-A4C2-3B4F7EB8EA0E}" type="presParOf" srcId="{2B991069-479A-498A-AF83-5B33CD9F12C6}" destId="{7845F59F-6101-48DE-ABCC-EC5351843F5B}" srcOrd="1" destOrd="0" presId="urn:diagrams.loki3.com/BracketList"/>
    <dgm:cxn modelId="{A6CBCD60-0B97-4541-81C0-E2BA7C5B3668}" type="presParOf" srcId="{2B991069-479A-498A-AF83-5B33CD9F12C6}" destId="{8DC06B04-AA78-4007-96F1-AC66800E204E}" srcOrd="2" destOrd="0" presId="urn:diagrams.loki3.com/BracketList"/>
    <dgm:cxn modelId="{1BB5E12F-D959-4CAD-8C9A-57D3AA29A1E3}"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C1FF8-D24B-462D-B13F-4086A7342655}"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US"/>
        </a:p>
      </dgm:t>
    </dgm:pt>
    <dgm:pt modelId="{43275D6C-D470-4E2E-96F8-239EECE5D634}">
      <dgm:prSet phldrT="[Text]"/>
      <dgm:spPr/>
      <dgm:t>
        <a:bodyPr/>
        <a:lstStyle/>
        <a:p>
          <a:pPr algn="ctr"/>
          <a:r>
            <a:rPr lang="sr-Latn-RS" dirty="0"/>
            <a:t>Ukupni budžetski prihodi i primanja  1.088.515.235,00  dinara</a:t>
          </a:r>
          <a:endParaRPr lang="en-US" dirty="0"/>
        </a:p>
      </dgm:t>
    </dgm:pt>
    <dgm:pt modelId="{C3508CD6-4178-4856-A1A5-59121457A236}" type="parTrans" cxnId="{0AC9C91C-155D-46F0-9E26-33B93E5E0E08}">
      <dgm:prSet/>
      <dgm:spPr/>
      <dgm:t>
        <a:bodyPr/>
        <a:lstStyle/>
        <a:p>
          <a:pPr algn="ctr"/>
          <a:endParaRPr lang="en-US"/>
        </a:p>
      </dgm:t>
    </dgm:pt>
    <dgm:pt modelId="{5344238D-D1B6-460D-9BE4-114CABEA8131}" type="sibTrans" cxnId="{0AC9C91C-155D-46F0-9E26-33B93E5E0E08}">
      <dgm:prSet/>
      <dgm:spPr/>
      <dgm:t>
        <a:bodyPr/>
        <a:lstStyle/>
        <a:p>
          <a:pPr algn="ctr"/>
          <a:endParaRPr lang="en-US"/>
        </a:p>
      </dgm:t>
    </dgm:pt>
    <dgm:pt modelId="{DB1A1606-130D-4B45-9553-0A0B804495DF}">
      <dgm:prSet phldrT="[Text]"/>
      <dgm:spPr/>
      <dgm:t>
        <a:bodyPr/>
        <a:lstStyle/>
        <a:p>
          <a:pPr algn="ctr"/>
          <a:r>
            <a:rPr lang="sr-Latn-RS" dirty="0"/>
            <a:t>Prihodi od  poreza  433.690.000,00 dinara</a:t>
          </a:r>
        </a:p>
      </dgm:t>
    </dgm:pt>
    <dgm:pt modelId="{E71C9696-7619-4519-B8E6-F2196E95C10E}" type="parTrans" cxnId="{8DDA3E00-731C-4A18-9115-B59AF995D68E}">
      <dgm:prSet/>
      <dgm:spPr/>
      <dgm:t>
        <a:bodyPr/>
        <a:lstStyle/>
        <a:p>
          <a:pPr algn="ctr"/>
          <a:endParaRPr lang="en-US"/>
        </a:p>
      </dgm:t>
    </dgm:pt>
    <dgm:pt modelId="{411BF947-09C5-4608-92FF-81B3B11A697B}" type="sibTrans" cxnId="{8DDA3E00-731C-4A18-9115-B59AF995D68E}">
      <dgm:prSet/>
      <dgm:spPr/>
      <dgm:t>
        <a:bodyPr/>
        <a:lstStyle/>
        <a:p>
          <a:pPr algn="ctr"/>
          <a:endParaRPr lang="en-US"/>
        </a:p>
      </dgm:t>
    </dgm:pt>
    <dgm:pt modelId="{AEA7499A-114B-4146-9776-CDD8ACEC6B39}">
      <dgm:prSet phldrT="[Text]"/>
      <dgm:spPr/>
      <dgm:t>
        <a:bodyPr/>
        <a:lstStyle/>
        <a:p>
          <a:pPr algn="ctr"/>
          <a:r>
            <a:rPr lang="sr-Latn-RS" dirty="0"/>
            <a:t>Transferi 552.526.754 dinara</a:t>
          </a:r>
          <a:endParaRPr lang="en-US" dirty="0"/>
        </a:p>
      </dgm:t>
    </dgm:pt>
    <dgm:pt modelId="{3756029C-568E-4504-8660-3DE9F861C604}" type="parTrans" cxnId="{72EA3587-932B-4810-997C-DB062E3570AF}">
      <dgm:prSet/>
      <dgm:spPr/>
      <dgm:t>
        <a:bodyPr/>
        <a:lstStyle/>
        <a:p>
          <a:pPr algn="ctr"/>
          <a:endParaRPr lang="en-US"/>
        </a:p>
      </dgm:t>
    </dgm:pt>
    <dgm:pt modelId="{FB33CDA3-B14A-45E1-8720-9AFFB02CF5C0}" type="sibTrans" cxnId="{72EA3587-932B-4810-997C-DB062E3570AF}">
      <dgm:prSet/>
      <dgm:spPr/>
      <dgm:t>
        <a:bodyPr/>
        <a:lstStyle/>
        <a:p>
          <a:pPr algn="ctr"/>
          <a:endParaRPr lang="en-US"/>
        </a:p>
      </dgm:t>
    </dgm:pt>
    <dgm:pt modelId="{BF71EFAE-EC9F-46E9-BD2A-1686637595DA}">
      <dgm:prSet phldrT="[Text]"/>
      <dgm:spPr/>
      <dgm:t>
        <a:bodyPr/>
        <a:lstStyle/>
        <a:p>
          <a:pPr algn="ctr"/>
          <a:r>
            <a:rPr lang="sr-Latn-RS" dirty="0"/>
            <a:t>Drugi prihodi  44.315.156 dinara</a:t>
          </a:r>
          <a:endParaRPr lang="en-US" dirty="0"/>
        </a:p>
      </dgm:t>
    </dgm:pt>
    <dgm:pt modelId="{C16FE7E0-0CCD-40DA-AE7B-F518D75734AD}" type="parTrans" cxnId="{E91D5090-0D92-42B7-9D4F-F91AB585D7A9}">
      <dgm:prSet/>
      <dgm:spPr/>
      <dgm:t>
        <a:bodyPr/>
        <a:lstStyle/>
        <a:p>
          <a:pPr algn="ctr"/>
          <a:endParaRPr lang="en-US"/>
        </a:p>
      </dgm:t>
    </dgm:pt>
    <dgm:pt modelId="{83F53DA1-8C67-4AF5-A20A-9CEC6105D842}" type="sibTrans" cxnId="{E91D5090-0D92-42B7-9D4F-F91AB585D7A9}">
      <dgm:prSet/>
      <dgm:spPr/>
      <dgm:t>
        <a:bodyPr/>
        <a:lstStyle/>
        <a:p>
          <a:pPr algn="ctr"/>
          <a:endParaRPr lang="en-US"/>
        </a:p>
      </dgm:t>
    </dgm:pt>
    <dgm:pt modelId="{40EF3D92-C4CB-4CBC-8AED-087234C53764}">
      <dgm:prSet phldrT="[Text]"/>
      <dgm:spPr/>
      <dgm:t>
        <a:bodyPr/>
        <a:lstStyle/>
        <a:p>
          <a:pPr algn="ctr"/>
          <a:r>
            <a:rPr lang="sr-Latn-RS" dirty="0"/>
            <a:t>Primanja od domaćih zaduživanja 25.000.000 dinara</a:t>
          </a:r>
          <a:endParaRPr lang="sr-Cyrl-RS" dirty="0"/>
        </a:p>
      </dgm:t>
    </dgm:pt>
    <dgm:pt modelId="{4FA9126D-361B-4DA5-854C-1DB4EE314D93}" type="parTrans" cxnId="{352C831E-5F27-4CEA-B329-F961BC5C1E53}">
      <dgm:prSet/>
      <dgm:spPr/>
      <dgm:t>
        <a:bodyPr/>
        <a:lstStyle/>
        <a:p>
          <a:pPr algn="ctr"/>
          <a:endParaRPr lang="en-US"/>
        </a:p>
      </dgm:t>
    </dgm:pt>
    <dgm:pt modelId="{DCC66F39-0032-4915-A732-5C415659FF68}" type="sibTrans" cxnId="{352C831E-5F27-4CEA-B329-F961BC5C1E53}">
      <dgm:prSet/>
      <dgm:spPr/>
      <dgm:t>
        <a:bodyPr/>
        <a:lstStyle/>
        <a:p>
          <a:pPr algn="ctr"/>
          <a:endParaRPr lang="en-US"/>
        </a:p>
      </dgm:t>
    </dgm:pt>
    <dgm:pt modelId="{920F0D4F-6C4C-4BE8-9363-F48FBF034871}">
      <dgm:prSet phldrT="[Text]"/>
      <dgm:spPr/>
      <dgm:t>
        <a:bodyPr/>
        <a:lstStyle/>
        <a:p>
          <a:pPr algn="ctr"/>
          <a:r>
            <a:rPr lang="sr-Latn-RS" dirty="0"/>
            <a:t>Prihodi od imovine i prodaje dobara i usluga 26.983.325,00  dinara</a:t>
          </a:r>
          <a:endParaRPr lang="en-US" dirty="0"/>
        </a:p>
      </dgm:t>
    </dgm:pt>
    <dgm:pt modelId="{43AA7920-B602-4336-8E46-A663A1629DDB}" type="parTrans" cxnId="{705D8BCA-A875-424B-917F-D801608B9607}">
      <dgm:prSet/>
      <dgm:spPr/>
      <dgm:t>
        <a:bodyPr/>
        <a:lstStyle/>
        <a:p>
          <a:pPr algn="ctr"/>
          <a:endParaRPr lang="en-US"/>
        </a:p>
      </dgm:t>
    </dgm:pt>
    <dgm:pt modelId="{5F9FEDD2-AAF1-4278-94C9-B59264FA9EB9}" type="sibTrans" cxnId="{705D8BCA-A875-424B-917F-D801608B9607}">
      <dgm:prSet/>
      <dgm:spPr/>
      <dgm:t>
        <a:bodyPr/>
        <a:lstStyle/>
        <a:p>
          <a:pPr algn="ctr"/>
          <a:endParaRPr lang="en-US"/>
        </a:p>
      </dgm:t>
    </dgm:pt>
    <dgm:pt modelId="{15426A40-9AD2-4153-8230-E20BC4B11534}">
      <dgm:prSet phldrT="[Text]" custT="1"/>
      <dgm:spPr/>
      <dgm:t>
        <a:bodyPr/>
        <a:lstStyle/>
        <a:p>
          <a:pPr algn="ctr"/>
          <a:r>
            <a:rPr lang="pl-PL" sz="1000" dirty="0"/>
            <a:t>Donacije i pomoći od međunarodnih organizacija 6 miliona dinara  </a:t>
          </a:r>
          <a:endParaRPr lang="en-US" sz="1000" dirty="0"/>
        </a:p>
      </dgm:t>
    </dgm:pt>
    <dgm:pt modelId="{A1307EAF-2414-4AFE-BE82-97C79333BAA9}" type="parTrans" cxnId="{09B198C8-E6EF-4BF2-B04A-98A7D3B82C52}">
      <dgm:prSet/>
      <dgm:spPr/>
      <dgm:t>
        <a:bodyPr/>
        <a:lstStyle/>
        <a:p>
          <a:pPr algn="ctr"/>
          <a:endParaRPr lang="en-US"/>
        </a:p>
      </dgm:t>
    </dgm:pt>
    <dgm:pt modelId="{869B992E-498B-4FBD-AA48-03E5171031C9}" type="sibTrans" cxnId="{09B198C8-E6EF-4BF2-B04A-98A7D3B82C52}">
      <dgm:prSet/>
      <dgm:spPr/>
      <dgm:t>
        <a:bodyPr/>
        <a:lstStyle/>
        <a:p>
          <a:pPr algn="ctr"/>
          <a:endParaRPr lang="en-US"/>
        </a:p>
      </dgm:t>
    </dgm:pt>
    <dgm:pt modelId="{E6763EE5-8DA4-47FB-A886-915FA197CAD0}" type="pres">
      <dgm:prSet presAssocID="{691C1FF8-D24B-462D-B13F-4086A7342655}" presName="composite" presStyleCnt="0">
        <dgm:presLayoutVars>
          <dgm:chMax val="1"/>
          <dgm:dir/>
          <dgm:resizeHandles val="exact"/>
        </dgm:presLayoutVars>
      </dgm:prSet>
      <dgm:spPr/>
    </dgm:pt>
    <dgm:pt modelId="{1FB746E2-D736-4446-8093-C865FE09A112}" type="pres">
      <dgm:prSet presAssocID="{691C1FF8-D24B-462D-B13F-4086A7342655}" presName="radial" presStyleCnt="0">
        <dgm:presLayoutVars>
          <dgm:animLvl val="ctr"/>
        </dgm:presLayoutVars>
      </dgm:prSet>
      <dgm:spPr/>
    </dgm:pt>
    <dgm:pt modelId="{AFBC9C78-4E8A-498B-ACC1-DC2EFA6E3D36}" type="pres">
      <dgm:prSet presAssocID="{43275D6C-D470-4E2E-96F8-239EECE5D634}" presName="centerShape" presStyleLbl="vennNode1" presStyleIdx="0" presStyleCnt="7"/>
      <dgm:spPr/>
    </dgm:pt>
    <dgm:pt modelId="{63432802-399F-407F-AC10-7219543A0326}" type="pres">
      <dgm:prSet presAssocID="{DB1A1606-130D-4B45-9553-0A0B804495DF}" presName="node" presStyleLbl="vennNode1" presStyleIdx="1" presStyleCnt="7">
        <dgm:presLayoutVars>
          <dgm:bulletEnabled val="1"/>
        </dgm:presLayoutVars>
      </dgm:prSet>
      <dgm:spPr/>
    </dgm:pt>
    <dgm:pt modelId="{449BFEB2-6844-4A2C-8DC2-780280CBA079}" type="pres">
      <dgm:prSet presAssocID="{AEA7499A-114B-4146-9776-CDD8ACEC6B39}" presName="node" presStyleLbl="vennNode1" presStyleIdx="2" presStyleCnt="7">
        <dgm:presLayoutVars>
          <dgm:bulletEnabled val="1"/>
        </dgm:presLayoutVars>
      </dgm:prSet>
      <dgm:spPr/>
    </dgm:pt>
    <dgm:pt modelId="{9DDE88A7-5745-4E4F-A7A8-F71A4DA0D5F2}" type="pres">
      <dgm:prSet presAssocID="{BF71EFAE-EC9F-46E9-BD2A-1686637595DA}" presName="node" presStyleLbl="vennNode1" presStyleIdx="3" presStyleCnt="7" custRadScaleRad="100226" custRadScaleInc="-1012">
        <dgm:presLayoutVars>
          <dgm:bulletEnabled val="1"/>
        </dgm:presLayoutVars>
      </dgm:prSet>
      <dgm:spPr/>
    </dgm:pt>
    <dgm:pt modelId="{72DE4213-15E1-4436-8045-C055E8A54EDE}" type="pres">
      <dgm:prSet presAssocID="{40EF3D92-C4CB-4CBC-8AED-087234C53764}" presName="node" presStyleLbl="vennNode1" presStyleIdx="4" presStyleCnt="7">
        <dgm:presLayoutVars>
          <dgm:bulletEnabled val="1"/>
        </dgm:presLayoutVars>
      </dgm:prSet>
      <dgm:spPr/>
    </dgm:pt>
    <dgm:pt modelId="{91CFC9CD-FF79-40EF-A271-A8DBB0423AC2}" type="pres">
      <dgm:prSet presAssocID="{920F0D4F-6C4C-4BE8-9363-F48FBF034871}" presName="node" presStyleLbl="vennNode1" presStyleIdx="5" presStyleCnt="7">
        <dgm:presLayoutVars>
          <dgm:bulletEnabled val="1"/>
        </dgm:presLayoutVars>
      </dgm:prSet>
      <dgm:spPr/>
    </dgm:pt>
    <dgm:pt modelId="{FC69A2CE-A671-47B5-8CD8-544465E52E9C}" type="pres">
      <dgm:prSet presAssocID="{15426A40-9AD2-4153-8230-E20BC4B11534}" presName="node" presStyleLbl="vennNode1" presStyleIdx="6" presStyleCnt="7">
        <dgm:presLayoutVars>
          <dgm:bulletEnabled val="1"/>
        </dgm:presLayoutVars>
      </dgm:prSet>
      <dgm:spPr/>
    </dgm:pt>
  </dgm:ptLst>
  <dgm:cxnLst>
    <dgm:cxn modelId="{8DDA3E00-731C-4A18-9115-B59AF995D68E}" srcId="{43275D6C-D470-4E2E-96F8-239EECE5D634}" destId="{DB1A1606-130D-4B45-9553-0A0B804495DF}" srcOrd="0" destOrd="0" parTransId="{E71C9696-7619-4519-B8E6-F2196E95C10E}" sibTransId="{411BF947-09C5-4608-92FF-81B3B11A697B}"/>
    <dgm:cxn modelId="{0AC9C91C-155D-46F0-9E26-33B93E5E0E08}" srcId="{691C1FF8-D24B-462D-B13F-4086A7342655}" destId="{43275D6C-D470-4E2E-96F8-239EECE5D634}" srcOrd="0" destOrd="0" parTransId="{C3508CD6-4178-4856-A1A5-59121457A236}" sibTransId="{5344238D-D1B6-460D-9BE4-114CABEA8131}"/>
    <dgm:cxn modelId="{352C831E-5F27-4CEA-B329-F961BC5C1E53}" srcId="{43275D6C-D470-4E2E-96F8-239EECE5D634}" destId="{40EF3D92-C4CB-4CBC-8AED-087234C53764}" srcOrd="3" destOrd="0" parTransId="{4FA9126D-361B-4DA5-854C-1DB4EE314D93}" sibTransId="{DCC66F39-0032-4915-A732-5C415659FF68}"/>
    <dgm:cxn modelId="{0158AF33-44F2-4B5B-9A2D-EF764C6F8FA7}" type="presOf" srcId="{43275D6C-D470-4E2E-96F8-239EECE5D634}" destId="{AFBC9C78-4E8A-498B-ACC1-DC2EFA6E3D36}" srcOrd="0" destOrd="0" presId="urn:microsoft.com/office/officeart/2005/8/layout/radial3"/>
    <dgm:cxn modelId="{FD5DAB64-48D5-432F-938D-E1F3721358B9}" type="presOf" srcId="{15426A40-9AD2-4153-8230-E20BC4B11534}" destId="{FC69A2CE-A671-47B5-8CD8-544465E52E9C}" srcOrd="0" destOrd="0" presId="urn:microsoft.com/office/officeart/2005/8/layout/radial3"/>
    <dgm:cxn modelId="{A8EA5165-9419-4BAD-BDB3-9194338DFA99}" type="presOf" srcId="{920F0D4F-6C4C-4BE8-9363-F48FBF034871}" destId="{91CFC9CD-FF79-40EF-A271-A8DBB0423AC2}" srcOrd="0" destOrd="0" presId="urn:microsoft.com/office/officeart/2005/8/layout/radial3"/>
    <dgm:cxn modelId="{59AD7A56-E922-42AB-9AFA-2F0A33B73EFB}" type="presOf" srcId="{40EF3D92-C4CB-4CBC-8AED-087234C53764}" destId="{72DE4213-15E1-4436-8045-C055E8A54EDE}" srcOrd="0" destOrd="0" presId="urn:microsoft.com/office/officeart/2005/8/layout/radial3"/>
    <dgm:cxn modelId="{72EA3587-932B-4810-997C-DB062E3570AF}" srcId="{43275D6C-D470-4E2E-96F8-239EECE5D634}" destId="{AEA7499A-114B-4146-9776-CDD8ACEC6B39}" srcOrd="1" destOrd="0" parTransId="{3756029C-568E-4504-8660-3DE9F861C604}" sibTransId="{FB33CDA3-B14A-45E1-8720-9AFFB02CF5C0}"/>
    <dgm:cxn modelId="{E91D5090-0D92-42B7-9D4F-F91AB585D7A9}" srcId="{43275D6C-D470-4E2E-96F8-239EECE5D634}" destId="{BF71EFAE-EC9F-46E9-BD2A-1686637595DA}" srcOrd="2" destOrd="0" parTransId="{C16FE7E0-0CCD-40DA-AE7B-F518D75734AD}" sibTransId="{83F53DA1-8C67-4AF5-A20A-9CEC6105D842}"/>
    <dgm:cxn modelId="{71DAB0A2-EB40-4D3D-B8DB-E2D95275BF4D}" type="presOf" srcId="{BF71EFAE-EC9F-46E9-BD2A-1686637595DA}" destId="{9DDE88A7-5745-4E4F-A7A8-F71A4DA0D5F2}" srcOrd="0" destOrd="0" presId="urn:microsoft.com/office/officeart/2005/8/layout/radial3"/>
    <dgm:cxn modelId="{EEFECEAF-8E1A-45C3-BE53-B4856566F42A}" type="presOf" srcId="{691C1FF8-D24B-462D-B13F-4086A7342655}" destId="{E6763EE5-8DA4-47FB-A886-915FA197CAD0}" srcOrd="0" destOrd="0" presId="urn:microsoft.com/office/officeart/2005/8/layout/radial3"/>
    <dgm:cxn modelId="{E2DFF5B8-BF65-4C45-989F-3918B0A358B8}" type="presOf" srcId="{AEA7499A-114B-4146-9776-CDD8ACEC6B39}" destId="{449BFEB2-6844-4A2C-8DC2-780280CBA079}" srcOrd="0" destOrd="0" presId="urn:microsoft.com/office/officeart/2005/8/layout/radial3"/>
    <dgm:cxn modelId="{09B198C8-E6EF-4BF2-B04A-98A7D3B82C52}" srcId="{43275D6C-D470-4E2E-96F8-239EECE5D634}" destId="{15426A40-9AD2-4153-8230-E20BC4B11534}" srcOrd="5" destOrd="0" parTransId="{A1307EAF-2414-4AFE-BE82-97C79333BAA9}" sibTransId="{869B992E-498B-4FBD-AA48-03E5171031C9}"/>
    <dgm:cxn modelId="{705D8BCA-A875-424B-917F-D801608B9607}" srcId="{43275D6C-D470-4E2E-96F8-239EECE5D634}" destId="{920F0D4F-6C4C-4BE8-9363-F48FBF034871}" srcOrd="4" destOrd="0" parTransId="{43AA7920-B602-4336-8E46-A663A1629DDB}" sibTransId="{5F9FEDD2-AAF1-4278-94C9-B59264FA9EB9}"/>
    <dgm:cxn modelId="{17C219EB-BA52-4ACD-90B7-4953F60BBD77}" type="presOf" srcId="{DB1A1606-130D-4B45-9553-0A0B804495DF}" destId="{63432802-399F-407F-AC10-7219543A0326}" srcOrd="0" destOrd="0" presId="urn:microsoft.com/office/officeart/2005/8/layout/radial3"/>
    <dgm:cxn modelId="{87C48BEA-C374-4C9C-B902-0115BE738B0E}" type="presParOf" srcId="{E6763EE5-8DA4-47FB-A886-915FA197CAD0}" destId="{1FB746E2-D736-4446-8093-C865FE09A112}" srcOrd="0" destOrd="0" presId="urn:microsoft.com/office/officeart/2005/8/layout/radial3"/>
    <dgm:cxn modelId="{0BE599D3-AC33-4BB1-B65F-67057E9F0439}" type="presParOf" srcId="{1FB746E2-D736-4446-8093-C865FE09A112}" destId="{AFBC9C78-4E8A-498B-ACC1-DC2EFA6E3D36}" srcOrd="0" destOrd="0" presId="urn:microsoft.com/office/officeart/2005/8/layout/radial3"/>
    <dgm:cxn modelId="{3112FEE1-FC72-43DD-89AB-500CF1B7F756}" type="presParOf" srcId="{1FB746E2-D736-4446-8093-C865FE09A112}" destId="{63432802-399F-407F-AC10-7219543A0326}" srcOrd="1" destOrd="0" presId="urn:microsoft.com/office/officeart/2005/8/layout/radial3"/>
    <dgm:cxn modelId="{60CC9D71-A974-41EE-B9EF-0513EF55550C}" type="presParOf" srcId="{1FB746E2-D736-4446-8093-C865FE09A112}" destId="{449BFEB2-6844-4A2C-8DC2-780280CBA079}" srcOrd="2" destOrd="0" presId="urn:microsoft.com/office/officeart/2005/8/layout/radial3"/>
    <dgm:cxn modelId="{9B76058B-03D0-477D-ADAF-69F9BA416969}" type="presParOf" srcId="{1FB746E2-D736-4446-8093-C865FE09A112}" destId="{9DDE88A7-5745-4E4F-A7A8-F71A4DA0D5F2}" srcOrd="3" destOrd="0" presId="urn:microsoft.com/office/officeart/2005/8/layout/radial3"/>
    <dgm:cxn modelId="{BBA494C5-DF7A-463A-A778-D7424FE42FD1}" type="presParOf" srcId="{1FB746E2-D736-4446-8093-C865FE09A112}" destId="{72DE4213-15E1-4436-8045-C055E8A54EDE}" srcOrd="4" destOrd="0" presId="urn:microsoft.com/office/officeart/2005/8/layout/radial3"/>
    <dgm:cxn modelId="{829D5A23-E7C8-4F2F-BBF0-A05AEF87B1F3}" type="presParOf" srcId="{1FB746E2-D736-4446-8093-C865FE09A112}" destId="{91CFC9CD-FF79-40EF-A271-A8DBB0423AC2}" srcOrd="5" destOrd="0" presId="urn:microsoft.com/office/officeart/2005/8/layout/radial3"/>
    <dgm:cxn modelId="{AB36D377-182D-4F38-A7FA-BE410BDE00D5}" type="presParOf" srcId="{1FB746E2-D736-4446-8093-C865FE09A112}" destId="{FC69A2CE-A671-47B5-8CD8-544465E52E9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Latn-RS" b="1" dirty="0"/>
            <a:t>Rashodi za zaposlene</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7030A0"/>
        </a:solidFill>
      </dgm:spPr>
      <dgm:t>
        <a:bodyPr/>
        <a:lstStyle/>
        <a:p>
          <a:r>
            <a:rPr lang="sr-Latn-RS" sz="1400" b="0" dirty="0"/>
            <a:t>Rashodi za zaposlene predstavljaju sve troškove za zaposlene, kako u upravi tako i kod budžetskih korisnika</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sr-Latn-RS" b="1" dirty="0"/>
            <a:t>Korišćenje roba i usluga </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50"/>
        </a:solidFill>
      </dgm:spPr>
      <dgm:t>
        <a:bodyPr/>
        <a:lstStyle/>
        <a:p>
          <a:pPr algn="just"/>
          <a:r>
            <a:rPr lang="sr-Latn-RS" sz="1400" b="0" dirty="0"/>
            <a:t>Korišćenje roba i usluga obuhvataju stalne troškove, putne troškove, usluge po ugovoru, specijalizovane usluge, troškove materijala i tekuće popravke i održavanje.</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Latn-RS" b="1" dirty="0"/>
            <a:t>Dotacije i transferi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0070C0"/>
        </a:solidFill>
      </dgm:spPr>
      <dgm:t>
        <a:bodyPr/>
        <a:lstStyle/>
        <a:p>
          <a:pPr algn="just"/>
          <a:r>
            <a:rPr lang="sr-Latn-RS" sz="1400" b="0" dirty="0"/>
            <a:t>Dotacije i transferi su troškovi koje lokalna samouprava ima za isplatu institucijama koje su u primarnoj nadležnosti centralnog/pokrajinskog nivoa kao što su škole, centar za socijalni rad, dom zdravlja. </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Latn-RS" b="1" dirty="0"/>
            <a:t>Ostali rashodi</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sr-Latn-RS" sz="1400" b="0" dirty="0"/>
            <a:t>Ostali rashodi obuhvataju dotacije nevladinim organizacijama, poreze, takse, novčane kazne.</a:t>
          </a: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Latn-RS" b="1" dirty="0"/>
            <a:t>Subvencije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sr-Latn-RS" sz="1400" b="0" dirty="0"/>
            <a:t>Subvencije se odobravaju za funkcionisanje međumesnog prevoza i  poljoprivrednim proizvođačima. </a:t>
          </a: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Latn-RS" b="1" dirty="0"/>
            <a:t>Socijalna zaštita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sr-Latn-RS" sz="1400" b="0" dirty="0"/>
            <a:t>Socijalna zaštita obuhvata sve troškove isplate socijalne pomoći za različite kategorije građana.</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sr-Latn-RS" b="1" dirty="0"/>
            <a:t>Budžetska rezerva</a:t>
          </a:r>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dgm:spPr>
        <a:solidFill>
          <a:schemeClr val="accent4">
            <a:lumMod val="40000"/>
            <a:lumOff val="60000"/>
          </a:schemeClr>
        </a:solidFill>
      </dgm:spPr>
      <dgm:t>
        <a:bodyPr/>
        <a:lstStyle/>
        <a:p>
          <a:pPr algn="just"/>
          <a:r>
            <a:rPr lang="sr-Latn-RS" b="0" dirty="0"/>
            <a:t>Budžetska rezerva predstavlja novac koji se koristi za neplanirane ili nedovoljno planirane svrhe, kao i u slučaju vanrednih okolnosti.</a:t>
          </a:r>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sr-Latn-RS" b="1" dirty="0"/>
            <a:t>Kapitalni izdaci</a:t>
          </a:r>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dgm:spPr>
        <a:solidFill>
          <a:schemeClr val="accent1">
            <a:lumMod val="60000"/>
            <a:lumOff val="40000"/>
          </a:schemeClr>
        </a:solidFill>
      </dgm:spPr>
      <dgm:t>
        <a:bodyPr/>
        <a:lstStyle/>
        <a:p>
          <a:pPr algn="just"/>
          <a:r>
            <a:rPr lang="sr-Latn-RS" b="0" dirty="0"/>
            <a:t>Kapitalni izdaci su troškovi za izgradnju novih, ili investiciono održavanje postojećih objekata, nabavku opreme, mašina zemljišta i slično.</a:t>
          </a:r>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pt>
  </dgm:ptLst>
  <dgm:cxnLst>
    <dgm:cxn modelId="{C2060C01-AE6C-49A2-9E7C-10136D57EE22}" srcId="{48096665-F98A-4372-9642-AA104F5D458A}" destId="{97F877CB-9B8D-43D2-81EC-7EBF25320968}" srcOrd="0" destOrd="0" parTransId="{B1A118C8-65C5-4505-9861-C15DF46DDE40}" sibTransId="{85A9A230-CB7F-4D0E-AEAE-CC533D1E4637}"/>
    <dgm:cxn modelId="{29D18108-D348-4C83-ABE4-39390C16C5CD}" srcId="{E1B79EE1-1157-4302-AB0B-8FEDC81165FD}" destId="{92FD0664-EE76-4121-BE7B-68FC1EE5F4D7}" srcOrd="0" destOrd="0" parTransId="{A4B2DE69-08CB-4EF5-A179-A9838DCC0C0D}" sibTransId="{31990FCE-83F5-4BCE-86BA-4F924011EADA}"/>
    <dgm:cxn modelId="{913F8910-4C80-476B-BB1A-84CDC766C5E5}" type="presOf" srcId="{EEA47F19-311D-44B3-AAA4-35C98BD4844B}" destId="{EFEB1020-9C17-48DC-BBE0-54FA743F9F75}"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A66DD3E-AD41-4FBE-A90F-6733EF188F32}" type="presOf" srcId="{26EF48C7-6381-4355-B03F-DD441AE957C7}" destId="{EFAACCF6-3A6A-4536-89B0-F0A7C44F6BE1}" srcOrd="0" destOrd="0" presId="urn:diagrams.loki3.com/BracketList"/>
    <dgm:cxn modelId="{45E7555C-A21A-4EDC-9BCD-7FDE66998A88}" type="presOf" srcId="{4B4A2A45-FFA7-47F5-A99D-A2DFD7698107}" destId="{9A05939C-6B40-4C32-897A-4A6DC3E71E5B}" srcOrd="0" destOrd="0" presId="urn:diagrams.loki3.com/BracketList"/>
    <dgm:cxn modelId="{1EC38B43-666B-4E38-81B7-8A080ED8DA87}" type="presOf" srcId="{0C844461-76DE-4FEA-A87D-23440AD6FC2E}" destId="{C6144CDB-22C1-4337-9F95-C3A522A707D1}" srcOrd="0" destOrd="0" presId="urn:diagrams.loki3.com/BracketList"/>
    <dgm:cxn modelId="{BCE59B63-5EB1-433A-8547-EDBAFAA0A920}" type="presOf" srcId="{6B14159D-5902-471E-9F91-CEA86CA18597}" destId="{FFFD7BD8-195B-4FA4-9414-4F4C582F5570}"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CAC21658-3423-481C-AF27-E9996CB921F1}" type="presOf" srcId="{D45E583C-4AAD-40D2-9D24-9A0A68141567}" destId="{7BB6658A-32E0-42C7-B82A-240BF45CF27D}" srcOrd="0" destOrd="0" presId="urn:diagrams.loki3.com/BracketList"/>
    <dgm:cxn modelId="{3A62F178-8066-4771-B4B9-5EF0D5B95712}" type="presOf" srcId="{1BF4645B-0E25-4982-8755-C468FC62C39C}" destId="{320B77C6-F8A0-4CEB-8B55-79E4A1BAF9E9}" srcOrd="0" destOrd="0" presId="urn:diagrams.loki3.com/BracketList"/>
    <dgm:cxn modelId="{4A72B881-7734-4A48-B974-4165271D16B3}" type="presOf" srcId="{A22D28D0-C0EE-4FAC-9411-A8A4995FB17B}" destId="{B43D6F8D-5103-4DCA-8971-053A6B7A987B}" srcOrd="0" destOrd="0" presId="urn:diagrams.loki3.com/BracketList"/>
    <dgm:cxn modelId="{A2BA0882-E9E2-465B-A810-984927F0F13D}" type="presOf" srcId="{97F877CB-9B8D-43D2-81EC-7EBF25320968}" destId="{260E7D26-6540-4407-AA35-D081FC05F135}"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FF60118A-5412-436E-B845-69CD79E57C83}" srcId="{EEA47F19-311D-44B3-AAA4-35C98BD4844B}" destId="{48096665-F98A-4372-9642-AA104F5D458A}" srcOrd="6" destOrd="0" parTransId="{AFDDD8A6-A5D8-4980-A3AD-3612739BB0D6}" sibTransId="{5FC22904-D7CC-4648-88EC-995516A10DB1}"/>
    <dgm:cxn modelId="{D51F2C8A-AB76-4B34-9AF8-3FA9A4DB4238}" srcId="{1BF4645B-0E25-4982-8755-C468FC62C39C}" destId="{423C6F79-8640-4D5E-8F7E-2B463BCF528C}" srcOrd="0" destOrd="0" parTransId="{491E2BD3-8551-49F0-919A-AB73427DE405}" sibTransId="{BC9BB851-E04E-4BC3-8DA9-DF824BEE6D0D}"/>
    <dgm:cxn modelId="{DFA45898-8E34-483C-97B6-EC38D2140466}" srcId="{EEA47F19-311D-44B3-AAA4-35C98BD4844B}" destId="{0C844461-76DE-4FEA-A87D-23440AD6FC2E}" srcOrd="0" destOrd="0" parTransId="{6F031138-6684-4AF8-B48F-F90EB84372B1}" sibTransId="{C24B5DA2-B651-485D-A0F4-95731772C9B8}"/>
    <dgm:cxn modelId="{592F709B-0D71-4665-94FE-FCFCC1F99F37}" type="presOf" srcId="{48096665-F98A-4372-9642-AA104F5D458A}" destId="{B471A916-B6F4-4017-A447-E2C98CEE19B9}" srcOrd="0" destOrd="0" presId="urn:diagrams.loki3.com/BracketList"/>
    <dgm:cxn modelId="{C314BF9B-D2C0-49FD-8192-2D4E8F24E524}" type="presOf" srcId="{E1B79EE1-1157-4302-AB0B-8FEDC81165FD}" destId="{F40D94EA-52E0-4740-A924-EAF350BDF213}"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09EA19A1-AD92-457C-AA02-410DD0335895}" type="presOf" srcId="{E055884F-7426-4921-A0E5-9CA56A76B49A}" destId="{CCB8139E-CA19-491D-9FCD-6BF28923C725}" srcOrd="0" destOrd="0" presId="urn:diagrams.loki3.com/BracketList"/>
    <dgm:cxn modelId="{E8F8E3A6-DE2E-43A3-A54F-79C8F4CD16F2}" type="presOf" srcId="{92FD0664-EE76-4121-BE7B-68FC1EE5F4D7}" destId="{C6BA9D27-2D60-4BA7-98A9-E18E57FDB6CB}"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6CADC6AF-E4D1-4118-B6AD-2936E20B24E4}" type="presOf" srcId="{E1AD8724-28DC-48C5-B75E-B0D1F33E6279}" destId="{939B76D1-BB33-4E50-9ECD-839FB5787B95}" srcOrd="0" destOrd="0" presId="urn:diagrams.loki3.com/BracketList"/>
    <dgm:cxn modelId="{125639C7-B690-4F53-A1C9-BB18BE26EFFF}" type="presOf" srcId="{FE2BA0E8-81AC-463B-B498-EF464F5BCE06}" destId="{9893D59A-7FEC-486D-89C4-D28135F6121C}"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0B3FDED6-0041-4BD1-9A6E-DBDB5E3BB9B4}" srcId="{EEA47F19-311D-44B3-AAA4-35C98BD4844B}" destId="{1BF4645B-0E25-4982-8755-C468FC62C39C}" srcOrd="7" destOrd="0" parTransId="{C1391573-84AC-4A5F-9872-896027FCD9E0}" sibTransId="{EAAC9105-FD12-40C6-84F5-2CAFAE74C666}"/>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EC0075EB-3DC2-4074-AA80-170858192B86}" type="presOf" srcId="{28888755-727E-436B-B2F2-DA7896544A65}" destId="{9312B733-3AEB-49F6-8245-08553BA2949B}" srcOrd="0" destOrd="0" presId="urn:diagrams.loki3.com/BracketList"/>
    <dgm:cxn modelId="{CA57D8EB-0B56-4F96-A4E4-69872B3236BF}" type="presOf" srcId="{423C6F79-8640-4D5E-8F7E-2B463BCF528C}" destId="{E8E0050D-5592-4FFB-BC24-07DF887B3DF2}"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40D3676A-F1A5-4427-A548-CBF9A5223C2B}" type="presParOf" srcId="{EFEB1020-9C17-48DC-BBE0-54FA743F9F75}" destId="{98695426-23ED-40C0-90A1-2BB445DEBC64}" srcOrd="0" destOrd="0" presId="urn:diagrams.loki3.com/BracketList"/>
    <dgm:cxn modelId="{B99D9979-491A-40BC-A44D-704510C66282}" type="presParOf" srcId="{98695426-23ED-40C0-90A1-2BB445DEBC64}" destId="{C6144CDB-22C1-4337-9F95-C3A522A707D1}" srcOrd="0" destOrd="0" presId="urn:diagrams.loki3.com/BracketList"/>
    <dgm:cxn modelId="{3F038A8C-54CA-4C12-A4D5-3697C0B0FBA8}" type="presParOf" srcId="{98695426-23ED-40C0-90A1-2BB445DEBC64}" destId="{02385D1D-92EB-445D-B736-940004751C79}" srcOrd="1" destOrd="0" presId="urn:diagrams.loki3.com/BracketList"/>
    <dgm:cxn modelId="{F23B245D-83AC-4E44-9437-D8C1D4427331}" type="presParOf" srcId="{98695426-23ED-40C0-90A1-2BB445DEBC64}" destId="{99D36636-E395-439F-A79A-29C0BFB6F7E4}" srcOrd="2" destOrd="0" presId="urn:diagrams.loki3.com/BracketList"/>
    <dgm:cxn modelId="{8BB22B44-3292-44A1-98F4-F5A8176417B5}" type="presParOf" srcId="{98695426-23ED-40C0-90A1-2BB445DEBC64}" destId="{7BB6658A-32E0-42C7-B82A-240BF45CF27D}" srcOrd="3" destOrd="0" presId="urn:diagrams.loki3.com/BracketList"/>
    <dgm:cxn modelId="{C04665F8-7E1A-4C16-AABE-A33AF5389545}" type="presParOf" srcId="{EFEB1020-9C17-48DC-BBE0-54FA743F9F75}" destId="{5B3CB043-7A92-47E9-A4C4-39EC715F2552}" srcOrd="1" destOrd="0" presId="urn:diagrams.loki3.com/BracketList"/>
    <dgm:cxn modelId="{E8028D0D-089D-42C5-B5EB-64B3BC2137A7}" type="presParOf" srcId="{EFEB1020-9C17-48DC-BBE0-54FA743F9F75}" destId="{D9DF5E9A-39D4-44B7-A326-58B07A05D91E}" srcOrd="2" destOrd="0" presId="urn:diagrams.loki3.com/BracketList"/>
    <dgm:cxn modelId="{8E15159D-3AB1-440E-8894-59BE2B56B134}" type="presParOf" srcId="{D9DF5E9A-39D4-44B7-A326-58B07A05D91E}" destId="{F40D94EA-52E0-4740-A924-EAF350BDF213}" srcOrd="0" destOrd="0" presId="urn:diagrams.loki3.com/BracketList"/>
    <dgm:cxn modelId="{2C9CC56C-A542-4653-888C-37B18F18AC1C}" type="presParOf" srcId="{D9DF5E9A-39D4-44B7-A326-58B07A05D91E}" destId="{0E930D30-96BC-4D43-B65A-EE88C46DBE48}" srcOrd="1" destOrd="0" presId="urn:diagrams.loki3.com/BracketList"/>
    <dgm:cxn modelId="{C4F76B05-4424-487A-8D78-1F339773380F}" type="presParOf" srcId="{D9DF5E9A-39D4-44B7-A326-58B07A05D91E}" destId="{5831BF15-ED1F-4BD5-857B-18B8E573D9AB}" srcOrd="2" destOrd="0" presId="urn:diagrams.loki3.com/BracketList"/>
    <dgm:cxn modelId="{9684803F-D7ED-4E86-98D4-25A7B956A53E}" type="presParOf" srcId="{D9DF5E9A-39D4-44B7-A326-58B07A05D91E}" destId="{C6BA9D27-2D60-4BA7-98A9-E18E57FDB6CB}" srcOrd="3" destOrd="0" presId="urn:diagrams.loki3.com/BracketList"/>
    <dgm:cxn modelId="{CAAAF0B7-68D1-4FE6-9F89-AF4A1B4DB582}" type="presParOf" srcId="{EFEB1020-9C17-48DC-BBE0-54FA743F9F75}" destId="{5A002753-9FCA-4DC5-B8A6-1F7632BDDE58}" srcOrd="3" destOrd="0" presId="urn:diagrams.loki3.com/BracketList"/>
    <dgm:cxn modelId="{E925D2BD-B112-4BAD-B36C-8E73DF494DB0}" type="presParOf" srcId="{EFEB1020-9C17-48DC-BBE0-54FA743F9F75}" destId="{9709DCCB-B8A8-47BC-A303-F9EC41DA889E}" srcOrd="4" destOrd="0" presId="urn:diagrams.loki3.com/BracketList"/>
    <dgm:cxn modelId="{DB8B94F4-2A60-4DB1-8236-F85C9F7015D4}" type="presParOf" srcId="{9709DCCB-B8A8-47BC-A303-F9EC41DA889E}" destId="{CCB8139E-CA19-491D-9FCD-6BF28923C725}" srcOrd="0" destOrd="0" presId="urn:diagrams.loki3.com/BracketList"/>
    <dgm:cxn modelId="{2B8D4E56-DF9C-4ECA-BBB6-3862D049AD70}" type="presParOf" srcId="{9709DCCB-B8A8-47BC-A303-F9EC41DA889E}" destId="{14D1633C-A097-4A5A-8269-B04E98857E56}" srcOrd="1" destOrd="0" presId="urn:diagrams.loki3.com/BracketList"/>
    <dgm:cxn modelId="{91A77F78-8116-4035-A3EB-EC68BEA24561}" type="presParOf" srcId="{9709DCCB-B8A8-47BC-A303-F9EC41DA889E}" destId="{82B38D6F-2AA7-4339-A71D-28AA55699178}" srcOrd="2" destOrd="0" presId="urn:diagrams.loki3.com/BracketList"/>
    <dgm:cxn modelId="{DA9B824D-FE3E-4889-9FF3-049627BDF64A}" type="presParOf" srcId="{9709DCCB-B8A8-47BC-A303-F9EC41DA889E}" destId="{FFFD7BD8-195B-4FA4-9414-4F4C582F5570}" srcOrd="3" destOrd="0" presId="urn:diagrams.loki3.com/BracketList"/>
    <dgm:cxn modelId="{56B9371C-497F-4A89-B756-5F7C42096761}" type="presParOf" srcId="{EFEB1020-9C17-48DC-BBE0-54FA743F9F75}" destId="{D3A122A3-FC4C-4845-B4FF-0E74CF3D50D3}" srcOrd="5" destOrd="0" presId="urn:diagrams.loki3.com/BracketList"/>
    <dgm:cxn modelId="{B403F54A-3FF2-4890-8A79-6EFCF82C7650}" type="presParOf" srcId="{EFEB1020-9C17-48DC-BBE0-54FA743F9F75}" destId="{CCB5FDA4-BEC8-4CA1-835A-2A3BEEBEC456}" srcOrd="6" destOrd="0" presId="urn:diagrams.loki3.com/BracketList"/>
    <dgm:cxn modelId="{4B44A869-3D6A-4E84-BD16-259932531854}" type="presParOf" srcId="{CCB5FDA4-BEC8-4CA1-835A-2A3BEEBEC456}" destId="{9312B733-3AEB-49F6-8245-08553BA2949B}" srcOrd="0" destOrd="0" presId="urn:diagrams.loki3.com/BracketList"/>
    <dgm:cxn modelId="{B70F3F88-00DB-494C-A8A9-B6FAF5F0FB5B}" type="presParOf" srcId="{CCB5FDA4-BEC8-4CA1-835A-2A3BEEBEC456}" destId="{435AB433-2559-485A-A03D-C32F36288071}" srcOrd="1" destOrd="0" presId="urn:diagrams.loki3.com/BracketList"/>
    <dgm:cxn modelId="{25C710FC-34AF-44EF-A59D-3394CA60D85F}" type="presParOf" srcId="{CCB5FDA4-BEC8-4CA1-835A-2A3BEEBEC456}" destId="{C13B9160-72D5-46E0-A1C0-91E8634DFAE2}" srcOrd="2" destOrd="0" presId="urn:diagrams.loki3.com/BracketList"/>
    <dgm:cxn modelId="{4F515378-8FCB-4200-A427-287CBD23E029}" type="presParOf" srcId="{CCB5FDA4-BEC8-4CA1-835A-2A3BEEBEC456}" destId="{9893D59A-7FEC-486D-89C4-D28135F6121C}" srcOrd="3" destOrd="0" presId="urn:diagrams.loki3.com/BracketList"/>
    <dgm:cxn modelId="{EF807BA3-80CB-4F2A-A0DB-CEBE4DF6D9AF}" type="presParOf" srcId="{EFEB1020-9C17-48DC-BBE0-54FA743F9F75}" destId="{A421D242-ABBF-45EB-97FD-83930430328F}" srcOrd="7" destOrd="0" presId="urn:diagrams.loki3.com/BracketList"/>
    <dgm:cxn modelId="{18CD0900-03D4-4FC5-947C-D63509C4CD0B}" type="presParOf" srcId="{EFEB1020-9C17-48DC-BBE0-54FA743F9F75}" destId="{F0DED400-B200-4EA2-AB34-CCFF58E07A6E}" srcOrd="8" destOrd="0" presId="urn:diagrams.loki3.com/BracketList"/>
    <dgm:cxn modelId="{9B164F5B-734B-4F1A-B5FC-825850C19B16}" type="presParOf" srcId="{F0DED400-B200-4EA2-AB34-CCFF58E07A6E}" destId="{EFAACCF6-3A6A-4536-89B0-F0A7C44F6BE1}" srcOrd="0" destOrd="0" presId="urn:diagrams.loki3.com/BracketList"/>
    <dgm:cxn modelId="{3FF0B257-0F12-4315-B902-EFA379523963}" type="presParOf" srcId="{F0DED400-B200-4EA2-AB34-CCFF58E07A6E}" destId="{6497CA82-45EE-4BD1-AEB4-CC3961FBFB74}" srcOrd="1" destOrd="0" presId="urn:diagrams.loki3.com/BracketList"/>
    <dgm:cxn modelId="{DF592281-E118-4B69-9CCF-70AF651B01A6}" type="presParOf" srcId="{F0DED400-B200-4EA2-AB34-CCFF58E07A6E}" destId="{CD7548DD-1E84-4DA7-B1D0-28F3E4EBFF82}" srcOrd="2" destOrd="0" presId="urn:diagrams.loki3.com/BracketList"/>
    <dgm:cxn modelId="{9F1E4FB8-5C35-47B7-97D1-1B3FE4D187FF}" type="presParOf" srcId="{F0DED400-B200-4EA2-AB34-CCFF58E07A6E}" destId="{9A05939C-6B40-4C32-897A-4A6DC3E71E5B}" srcOrd="3" destOrd="0" presId="urn:diagrams.loki3.com/BracketList"/>
    <dgm:cxn modelId="{EFBC8BF5-74D5-4BA5-8595-FB4D4195FE8A}" type="presParOf" srcId="{EFEB1020-9C17-48DC-BBE0-54FA743F9F75}" destId="{569EA799-9807-4770-B698-79D3EF79120B}" srcOrd="9" destOrd="0" presId="urn:diagrams.loki3.com/BracketList"/>
    <dgm:cxn modelId="{ECBEAB31-02B3-4BB7-9F23-86A443F5C1B5}" type="presParOf" srcId="{EFEB1020-9C17-48DC-BBE0-54FA743F9F75}" destId="{2B991069-479A-498A-AF83-5B33CD9F12C6}" srcOrd="10" destOrd="0" presId="urn:diagrams.loki3.com/BracketList"/>
    <dgm:cxn modelId="{F47DB912-6496-476C-B68A-9036EE976258}" type="presParOf" srcId="{2B991069-479A-498A-AF83-5B33CD9F12C6}" destId="{939B76D1-BB33-4E50-9ECD-839FB5787B95}" srcOrd="0" destOrd="0" presId="urn:diagrams.loki3.com/BracketList"/>
    <dgm:cxn modelId="{33A80CE5-6C7B-432F-89DE-1673D3716C5B}" type="presParOf" srcId="{2B991069-479A-498A-AF83-5B33CD9F12C6}" destId="{7845F59F-6101-48DE-ABCC-EC5351843F5B}" srcOrd="1" destOrd="0" presId="urn:diagrams.loki3.com/BracketList"/>
    <dgm:cxn modelId="{340A5576-FFD2-4D94-9DCC-AD3F8BF21F1F}" type="presParOf" srcId="{2B991069-479A-498A-AF83-5B33CD9F12C6}" destId="{8DC06B04-AA78-4007-96F1-AC66800E204E}" srcOrd="2" destOrd="0" presId="urn:diagrams.loki3.com/BracketList"/>
    <dgm:cxn modelId="{E662D7B8-D92F-48DE-93D1-CA78B80A4A54}" type="presParOf" srcId="{2B991069-479A-498A-AF83-5B33CD9F12C6}" destId="{B43D6F8D-5103-4DCA-8971-053A6B7A987B}" srcOrd="3" destOrd="0" presId="urn:diagrams.loki3.com/BracketList"/>
    <dgm:cxn modelId="{D6B0531F-365B-4DBA-B947-AE065D85AEE0}" type="presParOf" srcId="{EFEB1020-9C17-48DC-BBE0-54FA743F9F75}" destId="{1DEFA11E-9373-40F9-A3AA-EE96EB176FFC}" srcOrd="11" destOrd="0" presId="urn:diagrams.loki3.com/BracketList"/>
    <dgm:cxn modelId="{6A4A9BA4-9871-4F5E-9DDA-A3EA479D8058}" type="presParOf" srcId="{EFEB1020-9C17-48DC-BBE0-54FA743F9F75}" destId="{4B12A308-E2AF-4F45-882B-691EF4FA1B43}" srcOrd="12" destOrd="0" presId="urn:diagrams.loki3.com/BracketList"/>
    <dgm:cxn modelId="{E1A2927A-57E3-4A4D-8857-71EA65BD5629}" type="presParOf" srcId="{4B12A308-E2AF-4F45-882B-691EF4FA1B43}" destId="{B471A916-B6F4-4017-A447-E2C98CEE19B9}" srcOrd="0" destOrd="0" presId="urn:diagrams.loki3.com/BracketList"/>
    <dgm:cxn modelId="{D396386B-6B0B-4561-8BBA-EF1C8A340ED1}" type="presParOf" srcId="{4B12A308-E2AF-4F45-882B-691EF4FA1B43}" destId="{7F976215-9D17-4223-A92A-D3302071B429}" srcOrd="1" destOrd="0" presId="urn:diagrams.loki3.com/BracketList"/>
    <dgm:cxn modelId="{68FE48FE-55C0-4E0F-8B79-55FD1458A9FD}" type="presParOf" srcId="{4B12A308-E2AF-4F45-882B-691EF4FA1B43}" destId="{C984C73F-7C05-410A-B91E-AD111AE0E45B}" srcOrd="2" destOrd="0" presId="urn:diagrams.loki3.com/BracketList"/>
    <dgm:cxn modelId="{BCC5A2FD-E23F-4AC2-BB0E-4219C8657D7A}" type="presParOf" srcId="{4B12A308-E2AF-4F45-882B-691EF4FA1B43}" destId="{260E7D26-6540-4407-AA35-D081FC05F135}" srcOrd="3" destOrd="0" presId="urn:diagrams.loki3.com/BracketList"/>
    <dgm:cxn modelId="{16FFA469-870A-4453-9471-39CB84B588A1}" type="presParOf" srcId="{EFEB1020-9C17-48DC-BBE0-54FA743F9F75}" destId="{87942DC7-D611-481D-85C3-17E9EE928CC9}" srcOrd="13" destOrd="0" presId="urn:diagrams.loki3.com/BracketList"/>
    <dgm:cxn modelId="{7851F925-1252-4F3F-9162-4F3C79B75204}" type="presParOf" srcId="{EFEB1020-9C17-48DC-BBE0-54FA743F9F75}" destId="{5A582BDF-EB51-42B9-AFE8-1D18A89089BC}" srcOrd="14" destOrd="0" presId="urn:diagrams.loki3.com/BracketList"/>
    <dgm:cxn modelId="{63973306-74A2-49F1-8557-CD8022048B52}" type="presParOf" srcId="{5A582BDF-EB51-42B9-AFE8-1D18A89089BC}" destId="{320B77C6-F8A0-4CEB-8B55-79E4A1BAF9E9}" srcOrd="0" destOrd="0" presId="urn:diagrams.loki3.com/BracketList"/>
    <dgm:cxn modelId="{5C543EC2-339F-4E2B-91F1-21CC0AEA8FBB}" type="presParOf" srcId="{5A582BDF-EB51-42B9-AFE8-1D18A89089BC}" destId="{803A06C6-F698-48F4-A91D-0B2B17EECBA4}" srcOrd="1" destOrd="0" presId="urn:diagrams.loki3.com/BracketList"/>
    <dgm:cxn modelId="{350ED6CB-0BC1-4E42-B741-79C387E42590}" type="presParOf" srcId="{5A582BDF-EB51-42B9-AFE8-1D18A89089BC}" destId="{4A43BD3F-83F2-4A36-B8AE-CC5DC27FAC9E}" srcOrd="2" destOrd="0" presId="urn:diagrams.loki3.com/BracketList"/>
    <dgm:cxn modelId="{4B15C173-7E00-4171-BEAF-F9D7620EBE36}"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BE2A8E-285E-4C69-9BFF-CE48B252AA50}"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9ED1A3B2-A381-4201-823D-E4B4F944886D}">
      <dgm:prSet phldrT="[Text]"/>
      <dgm:spPr/>
      <dgm:t>
        <a:bodyPr/>
        <a:lstStyle/>
        <a:p>
          <a:r>
            <a:rPr lang="sr-Latn-RS" dirty="0">
              <a:solidFill>
                <a:schemeClr val="bg1"/>
              </a:solidFill>
            </a:rPr>
            <a:t>UKUPI RASHOI I UZDACI</a:t>
          </a:r>
        </a:p>
        <a:p>
          <a:r>
            <a:rPr lang="sr-Latn-RS" dirty="0">
              <a:solidFill>
                <a:schemeClr val="bg1"/>
              </a:solidFill>
            </a:rPr>
            <a:t>1.088</a:t>
          </a:r>
          <a:r>
            <a:rPr lang="x-none" dirty="0">
              <a:solidFill>
                <a:schemeClr val="bg1"/>
              </a:solidFill>
            </a:rPr>
            <a:t>.</a:t>
          </a:r>
          <a:r>
            <a:rPr lang="sr-Latn-RS" dirty="0">
              <a:solidFill>
                <a:schemeClr val="bg1"/>
              </a:solidFill>
            </a:rPr>
            <a:t>515</a:t>
          </a:r>
          <a:r>
            <a:rPr lang="x-none" dirty="0">
              <a:solidFill>
                <a:schemeClr val="bg1"/>
              </a:solidFill>
            </a:rPr>
            <a:t>.</a:t>
          </a:r>
          <a:r>
            <a:rPr lang="sr-Latn-RS" dirty="0">
              <a:solidFill>
                <a:schemeClr val="bg1"/>
              </a:solidFill>
            </a:rPr>
            <a:t>235</a:t>
          </a:r>
          <a:r>
            <a:rPr lang="x-none" dirty="0">
              <a:solidFill>
                <a:schemeClr val="bg1"/>
              </a:solidFill>
            </a:rPr>
            <a:t>,</a:t>
          </a:r>
          <a:r>
            <a:rPr lang="sr-Cyrl-CS" dirty="0">
              <a:solidFill>
                <a:schemeClr val="bg1"/>
              </a:solidFill>
            </a:rPr>
            <a:t>00</a:t>
          </a:r>
          <a:endParaRPr lang="x-none" dirty="0">
            <a:solidFill>
              <a:schemeClr val="bg1"/>
            </a:solidFill>
          </a:endParaRPr>
        </a:p>
        <a:p>
          <a:r>
            <a:rPr lang="sr-Latn-RS" dirty="0">
              <a:solidFill>
                <a:schemeClr val="bg1">
                  <a:lumMod val="95000"/>
                </a:schemeClr>
              </a:solidFill>
            </a:rPr>
            <a:t>dinara</a:t>
          </a:r>
          <a:endParaRPr lang="en-US" dirty="0">
            <a:solidFill>
              <a:schemeClr val="bg1">
                <a:lumMod val="95000"/>
              </a:schemeClr>
            </a:solidFill>
          </a:endParaRPr>
        </a:p>
      </dgm:t>
    </dgm:pt>
    <dgm:pt modelId="{73ADFC91-EAB5-4621-8C76-D207DF7E46EB}" type="parTrans" cxnId="{28F1F12C-F4AD-4E97-81E8-8618F0209646}">
      <dgm:prSet/>
      <dgm:spPr/>
      <dgm:t>
        <a:bodyPr/>
        <a:lstStyle/>
        <a:p>
          <a:endParaRPr lang="en-US"/>
        </a:p>
      </dgm:t>
    </dgm:pt>
    <dgm:pt modelId="{BBBE51B8-3D99-4D37-A53E-85F69FB1F8D4}" type="sibTrans" cxnId="{28F1F12C-F4AD-4E97-81E8-8618F0209646}">
      <dgm:prSet/>
      <dgm:spPr/>
      <dgm:t>
        <a:bodyPr/>
        <a:lstStyle/>
        <a:p>
          <a:endParaRPr lang="en-US"/>
        </a:p>
      </dgm:t>
    </dgm:pt>
    <dgm:pt modelId="{7D1C9009-9B60-4C15-8E3B-F949FAB90776}">
      <dgm:prSet phldrT="[Text]" phldr="1"/>
      <dgm:spPr/>
      <dgm:t>
        <a:bodyPr/>
        <a:lstStyle/>
        <a:p>
          <a:endParaRPr lang="en-US" dirty="0"/>
        </a:p>
      </dgm:t>
    </dgm:pt>
    <dgm:pt modelId="{E75197AC-E7B0-4C26-9D1F-47E47BE7CCEF}" type="parTrans" cxnId="{4E6E6427-5348-4ECF-99CC-46CA5F3BDA5F}">
      <dgm:prSet/>
      <dgm:spPr/>
      <dgm:t>
        <a:bodyPr/>
        <a:lstStyle/>
        <a:p>
          <a:endParaRPr lang="en-US"/>
        </a:p>
      </dgm:t>
    </dgm:pt>
    <dgm:pt modelId="{9D56A871-CE7A-4922-AAF9-9D95A29D1039}" type="sibTrans" cxnId="{4E6E6427-5348-4ECF-99CC-46CA5F3BDA5F}">
      <dgm:prSet/>
      <dgm:spPr/>
      <dgm:t>
        <a:bodyPr/>
        <a:lstStyle/>
        <a:p>
          <a:endParaRPr lang="en-US"/>
        </a:p>
      </dgm:t>
    </dgm:pt>
    <dgm:pt modelId="{BEBB7508-5593-4665-86D9-67DC9EEDFE00}">
      <dgm:prSet phldrT="[Text]" phldr="1"/>
      <dgm:spPr/>
      <dgm:t>
        <a:bodyPr/>
        <a:lstStyle/>
        <a:p>
          <a:endParaRPr lang="en-US"/>
        </a:p>
      </dgm:t>
    </dgm:pt>
    <dgm:pt modelId="{C01D930E-241E-4B8F-9FFE-A12F23D4AE61}" type="parTrans" cxnId="{8AD44159-442C-4DEC-ACDC-2060DD6FE511}">
      <dgm:prSet/>
      <dgm:spPr/>
      <dgm:t>
        <a:bodyPr/>
        <a:lstStyle/>
        <a:p>
          <a:endParaRPr lang="en-US"/>
        </a:p>
      </dgm:t>
    </dgm:pt>
    <dgm:pt modelId="{8C2D30BC-9728-4727-AC9C-7DD1886B66DA}" type="sibTrans" cxnId="{8AD44159-442C-4DEC-ACDC-2060DD6FE511}">
      <dgm:prSet/>
      <dgm:spPr/>
      <dgm:t>
        <a:bodyPr/>
        <a:lstStyle/>
        <a:p>
          <a:endParaRPr lang="en-US"/>
        </a:p>
      </dgm:t>
    </dgm:pt>
    <dgm:pt modelId="{DC185536-47EC-480B-B419-24BC666B206E}">
      <dgm:prSet phldrT="[Text]" phldr="1"/>
      <dgm:spPr/>
      <dgm:t>
        <a:bodyPr/>
        <a:lstStyle/>
        <a:p>
          <a:endParaRPr lang="en-US"/>
        </a:p>
      </dgm:t>
    </dgm:pt>
    <dgm:pt modelId="{43B3845C-4A8E-4186-AC01-CB23C9CE3CE4}" type="parTrans" cxnId="{D6D3D766-AAF1-452B-B7A5-DE64D7EFBDAC}">
      <dgm:prSet/>
      <dgm:spPr/>
      <dgm:t>
        <a:bodyPr/>
        <a:lstStyle/>
        <a:p>
          <a:endParaRPr lang="en-US"/>
        </a:p>
      </dgm:t>
    </dgm:pt>
    <dgm:pt modelId="{FF327DB0-0FCC-45EC-A004-6349AB5E0A19}" type="sibTrans" cxnId="{D6D3D766-AAF1-452B-B7A5-DE64D7EFBDAC}">
      <dgm:prSet/>
      <dgm:spPr/>
      <dgm:t>
        <a:bodyPr/>
        <a:lstStyle/>
        <a:p>
          <a:endParaRPr lang="en-US"/>
        </a:p>
      </dgm:t>
    </dgm:pt>
    <dgm:pt modelId="{343B6168-99DB-4C0C-9BE7-E54D7B80C5AD}">
      <dgm:prSet phldrT="[Text]" phldr="1"/>
      <dgm:spPr/>
      <dgm:t>
        <a:bodyPr/>
        <a:lstStyle/>
        <a:p>
          <a:endParaRPr lang="en-US"/>
        </a:p>
      </dgm:t>
    </dgm:pt>
    <dgm:pt modelId="{6F98FC42-2370-4FD0-A627-0708511F7F32}" type="parTrans" cxnId="{3DFE3AE5-6DA5-4440-A66F-1437FD4DC5D4}">
      <dgm:prSet/>
      <dgm:spPr/>
      <dgm:t>
        <a:bodyPr/>
        <a:lstStyle/>
        <a:p>
          <a:endParaRPr lang="en-US"/>
        </a:p>
      </dgm:t>
    </dgm:pt>
    <dgm:pt modelId="{95FBDDB6-4174-4619-B543-81DEF6B7716A}" type="sibTrans" cxnId="{3DFE3AE5-6DA5-4440-A66F-1437FD4DC5D4}">
      <dgm:prSet/>
      <dgm:spPr/>
      <dgm:t>
        <a:bodyPr/>
        <a:lstStyle/>
        <a:p>
          <a:endParaRPr lang="en-US"/>
        </a:p>
      </dgm:t>
    </dgm:pt>
    <dgm:pt modelId="{AC73436A-3EE6-4AB1-8B81-F0B7414514C2}">
      <dgm:prSet phldrT="[Text]" phldr="1"/>
      <dgm:spPr/>
      <dgm:t>
        <a:bodyPr/>
        <a:lstStyle/>
        <a:p>
          <a:endParaRPr lang="en-US"/>
        </a:p>
      </dgm:t>
    </dgm:pt>
    <dgm:pt modelId="{67F09836-65ED-439A-8E55-BF0FF6A12BA6}" type="parTrans" cxnId="{667A6532-F93A-4FD0-BD4D-A1165020F36F}">
      <dgm:prSet/>
      <dgm:spPr/>
      <dgm:t>
        <a:bodyPr/>
        <a:lstStyle/>
        <a:p>
          <a:endParaRPr lang="en-US"/>
        </a:p>
      </dgm:t>
    </dgm:pt>
    <dgm:pt modelId="{6C19F97B-9D99-4777-817C-1695A372D4F1}" type="sibTrans" cxnId="{667A6532-F93A-4FD0-BD4D-A1165020F36F}">
      <dgm:prSet/>
      <dgm:spPr/>
      <dgm:t>
        <a:bodyPr/>
        <a:lstStyle/>
        <a:p>
          <a:endParaRPr lang="en-US"/>
        </a:p>
      </dgm:t>
    </dgm:pt>
    <dgm:pt modelId="{352A865C-AD96-4AB1-8A5C-397B7A7D9B07}">
      <dgm:prSet phldrT="[Text]" phldr="1"/>
      <dgm:spPr/>
      <dgm:t>
        <a:bodyPr/>
        <a:lstStyle/>
        <a:p>
          <a:endParaRPr lang="en-US"/>
        </a:p>
      </dgm:t>
    </dgm:pt>
    <dgm:pt modelId="{7EC1ADA9-9F6E-4AFC-AE86-4831D523AA38}" type="parTrans" cxnId="{464AEB83-A961-4BF3-980D-8DBCF9264695}">
      <dgm:prSet/>
      <dgm:spPr/>
      <dgm:t>
        <a:bodyPr/>
        <a:lstStyle/>
        <a:p>
          <a:endParaRPr lang="en-US"/>
        </a:p>
      </dgm:t>
    </dgm:pt>
    <dgm:pt modelId="{7473CF13-22F0-41AF-BD4E-305659448BE2}" type="sibTrans" cxnId="{464AEB83-A961-4BF3-980D-8DBCF9264695}">
      <dgm:prSet/>
      <dgm:spPr/>
      <dgm:t>
        <a:bodyPr/>
        <a:lstStyle/>
        <a:p>
          <a:endParaRPr lang="en-US"/>
        </a:p>
      </dgm:t>
    </dgm:pt>
    <dgm:pt modelId="{91651A17-950C-49EC-8C35-2517548AE9E6}">
      <dgm:prSet custT="1"/>
      <dgm:spPr/>
      <dgm:t>
        <a:bodyPr/>
        <a:lstStyle/>
        <a:p>
          <a:r>
            <a:rPr lang="sr-Latn-RS" sz="1050" dirty="0" err="1">
              <a:solidFill>
                <a:schemeClr val="bg1"/>
              </a:solidFill>
            </a:rPr>
            <a:t>Kapitalini</a:t>
          </a:r>
          <a:r>
            <a:rPr lang="sr-Latn-RS" sz="1050" dirty="0">
              <a:solidFill>
                <a:schemeClr val="bg1"/>
              </a:solidFill>
            </a:rPr>
            <a:t> izdaci</a:t>
          </a:r>
        </a:p>
        <a:p>
          <a:r>
            <a:rPr lang="sr-Latn-RS" sz="1050" dirty="0">
              <a:solidFill>
                <a:schemeClr val="bg1"/>
              </a:solidFill>
            </a:rPr>
            <a:t>123.722.504 </a:t>
          </a:r>
          <a:endParaRPr lang="x-none" sz="1050" dirty="0">
            <a:solidFill>
              <a:schemeClr val="bg1"/>
            </a:solidFill>
          </a:endParaRPr>
        </a:p>
      </dgm:t>
    </dgm:pt>
    <dgm:pt modelId="{842A79D3-4827-4424-A76D-539154392405}" type="parTrans" cxnId="{E14E4EEE-087E-4E8C-92C7-D48A2C2A60C4}">
      <dgm:prSet/>
      <dgm:spPr/>
      <dgm:t>
        <a:bodyPr/>
        <a:lstStyle/>
        <a:p>
          <a:endParaRPr lang="en-US"/>
        </a:p>
      </dgm:t>
    </dgm:pt>
    <dgm:pt modelId="{8962C693-DF60-43F6-9F43-7615C2E1439A}" type="sibTrans" cxnId="{E14E4EEE-087E-4E8C-92C7-D48A2C2A60C4}">
      <dgm:prSet/>
      <dgm:spPr/>
      <dgm:t>
        <a:bodyPr/>
        <a:lstStyle/>
        <a:p>
          <a:endParaRPr lang="en-US"/>
        </a:p>
      </dgm:t>
    </dgm:pt>
    <dgm:pt modelId="{3641F520-BAF8-4BA4-A826-44FA753A5F4E}">
      <dgm:prSet/>
      <dgm:spPr/>
      <dgm:t>
        <a:bodyPr/>
        <a:lstStyle/>
        <a:p>
          <a:endParaRPr lang="en-US" dirty="0"/>
        </a:p>
      </dgm:t>
    </dgm:pt>
    <dgm:pt modelId="{31D6B297-275C-4FAC-A07E-4467512471AD}" type="parTrans" cxnId="{D5A26C81-B5CA-4FF9-85ED-60967857EFA6}">
      <dgm:prSet/>
      <dgm:spPr/>
      <dgm:t>
        <a:bodyPr/>
        <a:lstStyle/>
        <a:p>
          <a:endParaRPr lang="en-US"/>
        </a:p>
      </dgm:t>
    </dgm:pt>
    <dgm:pt modelId="{53B82682-8E0C-4903-98EA-36CBB0B8A63B}" type="sibTrans" cxnId="{D5A26C81-B5CA-4FF9-85ED-60967857EFA6}">
      <dgm:prSet/>
      <dgm:spPr/>
      <dgm:t>
        <a:bodyPr/>
        <a:lstStyle/>
        <a:p>
          <a:endParaRPr lang="en-US"/>
        </a:p>
      </dgm:t>
    </dgm:pt>
    <dgm:pt modelId="{3BA9396D-1753-43D3-A703-A75A7C19204B}">
      <dgm:prSet/>
      <dgm:spPr/>
      <dgm:t>
        <a:bodyPr/>
        <a:lstStyle/>
        <a:p>
          <a:endParaRPr lang="en-US" dirty="0"/>
        </a:p>
      </dgm:t>
    </dgm:pt>
    <dgm:pt modelId="{FDC0F8DA-00AF-40CD-B616-B7AA7472101C}" type="parTrans" cxnId="{4A16358E-6F75-4AC0-B6E5-E26F15B1A750}">
      <dgm:prSet/>
      <dgm:spPr/>
      <dgm:t>
        <a:bodyPr/>
        <a:lstStyle/>
        <a:p>
          <a:endParaRPr lang="en-US"/>
        </a:p>
      </dgm:t>
    </dgm:pt>
    <dgm:pt modelId="{869210E2-CDFB-49E6-A3F9-D5A55D2018F0}" type="sibTrans" cxnId="{4A16358E-6F75-4AC0-B6E5-E26F15B1A750}">
      <dgm:prSet/>
      <dgm:spPr/>
      <dgm:t>
        <a:bodyPr/>
        <a:lstStyle/>
        <a:p>
          <a:endParaRPr lang="en-US"/>
        </a:p>
      </dgm:t>
    </dgm:pt>
    <dgm:pt modelId="{C64FD589-26EA-483C-BB5E-C8324A82EAF5}">
      <dgm:prSet/>
      <dgm:spPr/>
      <dgm:t>
        <a:bodyPr/>
        <a:lstStyle/>
        <a:p>
          <a:endParaRPr lang="en-US" dirty="0"/>
        </a:p>
      </dgm:t>
    </dgm:pt>
    <dgm:pt modelId="{1E312D33-14E1-4B2B-A210-2A735401CE1C}" type="parTrans" cxnId="{B6507D96-25C4-4121-9433-2A113978B784}">
      <dgm:prSet/>
      <dgm:spPr/>
      <dgm:t>
        <a:bodyPr/>
        <a:lstStyle/>
        <a:p>
          <a:endParaRPr lang="en-US"/>
        </a:p>
      </dgm:t>
    </dgm:pt>
    <dgm:pt modelId="{46E45D53-1277-4C97-8E3B-323B4EBF62F5}" type="sibTrans" cxnId="{B6507D96-25C4-4121-9433-2A113978B784}">
      <dgm:prSet/>
      <dgm:spPr/>
      <dgm:t>
        <a:bodyPr/>
        <a:lstStyle/>
        <a:p>
          <a:endParaRPr lang="en-US"/>
        </a:p>
      </dgm:t>
    </dgm:pt>
    <dgm:pt modelId="{3FA5C700-C8EE-4CAC-8DA0-0BA7CA952C72}">
      <dgm:prSet/>
      <dgm:spPr/>
      <dgm:t>
        <a:bodyPr/>
        <a:lstStyle/>
        <a:p>
          <a:r>
            <a:rPr lang="sr-Latn-RS" dirty="0">
              <a:solidFill>
                <a:schemeClr val="bg1"/>
              </a:solidFill>
            </a:rPr>
            <a:t>Donacije, dotacije, transferi 134.596.700</a:t>
          </a:r>
          <a:endParaRPr lang="x-none" dirty="0">
            <a:solidFill>
              <a:schemeClr val="bg1"/>
            </a:solidFill>
          </a:endParaRPr>
        </a:p>
      </dgm:t>
    </dgm:pt>
    <dgm:pt modelId="{6970CC38-AACF-4350-BF4D-BD796B05B1FA}" type="parTrans" cxnId="{3BA8FFD8-B6F3-4518-99B6-8F25F307CF52}">
      <dgm:prSet/>
      <dgm:spPr/>
      <dgm:t>
        <a:bodyPr/>
        <a:lstStyle/>
        <a:p>
          <a:endParaRPr lang="en-US"/>
        </a:p>
      </dgm:t>
    </dgm:pt>
    <dgm:pt modelId="{61B610E5-4DC8-4394-A22C-5BBE6CDEE232}" type="sibTrans" cxnId="{3BA8FFD8-B6F3-4518-99B6-8F25F307CF52}">
      <dgm:prSet/>
      <dgm:spPr/>
      <dgm:t>
        <a:bodyPr/>
        <a:lstStyle/>
        <a:p>
          <a:endParaRPr lang="en-US"/>
        </a:p>
      </dgm:t>
    </dgm:pt>
    <dgm:pt modelId="{ED01A515-5448-4A3E-A2EC-575448D0F5AA}">
      <dgm:prSet/>
      <dgm:spPr/>
      <dgm:t>
        <a:bodyPr/>
        <a:lstStyle/>
        <a:p>
          <a:r>
            <a:rPr lang="sr-Latn-RS" dirty="0">
              <a:solidFill>
                <a:schemeClr val="bg1"/>
              </a:solidFill>
            </a:rPr>
            <a:t>Ostali Rashodi 78</a:t>
          </a:r>
          <a:r>
            <a:rPr lang="x-none" dirty="0">
              <a:solidFill>
                <a:schemeClr val="bg1"/>
              </a:solidFill>
            </a:rPr>
            <a:t>.</a:t>
          </a:r>
          <a:r>
            <a:rPr lang="sr-Latn-RS" dirty="0">
              <a:solidFill>
                <a:schemeClr val="bg1"/>
              </a:solidFill>
            </a:rPr>
            <a:t>450</a:t>
          </a:r>
          <a:r>
            <a:rPr lang="en-US" dirty="0">
              <a:solidFill>
                <a:schemeClr val="bg1"/>
              </a:solidFill>
            </a:rPr>
            <a:t>.</a:t>
          </a:r>
          <a:r>
            <a:rPr lang="sr-Latn-RS" dirty="0">
              <a:solidFill>
                <a:schemeClr val="bg1"/>
              </a:solidFill>
            </a:rPr>
            <a:t>530</a:t>
          </a:r>
          <a:endParaRPr lang="x-none" dirty="0">
            <a:solidFill>
              <a:schemeClr val="bg1"/>
            </a:solidFill>
          </a:endParaRPr>
        </a:p>
      </dgm:t>
    </dgm:pt>
    <dgm:pt modelId="{3C8BC949-583D-42C4-9E18-497A2FA6C1D3}" type="parTrans" cxnId="{30638209-A4D1-4BFE-943D-C66C72DB50AF}">
      <dgm:prSet/>
      <dgm:spPr/>
      <dgm:t>
        <a:bodyPr/>
        <a:lstStyle/>
        <a:p>
          <a:endParaRPr lang="en-US"/>
        </a:p>
      </dgm:t>
    </dgm:pt>
    <dgm:pt modelId="{B658162B-CA61-458F-8F17-E18D499D4DE8}" type="sibTrans" cxnId="{30638209-A4D1-4BFE-943D-C66C72DB50AF}">
      <dgm:prSet/>
      <dgm:spPr/>
      <dgm:t>
        <a:bodyPr/>
        <a:lstStyle/>
        <a:p>
          <a:endParaRPr lang="en-US"/>
        </a:p>
      </dgm:t>
    </dgm:pt>
    <dgm:pt modelId="{E07A9024-0A42-41DB-80BE-35FE6A8CC710}">
      <dgm:prSet custT="1"/>
      <dgm:spPr/>
      <dgm:t>
        <a:bodyPr/>
        <a:lstStyle/>
        <a:p>
          <a:endParaRPr lang="en-US" sz="1100" dirty="0">
            <a:solidFill>
              <a:schemeClr val="bg1"/>
            </a:solidFill>
          </a:endParaRPr>
        </a:p>
      </dgm:t>
    </dgm:pt>
    <dgm:pt modelId="{EB2C528A-77DE-4E0B-9DA8-A9DBF3C291B0}" type="parTrans" cxnId="{632FDAA6-AB9F-499E-8C94-8203491AFD67}">
      <dgm:prSet/>
      <dgm:spPr/>
      <dgm:t>
        <a:bodyPr/>
        <a:lstStyle/>
        <a:p>
          <a:endParaRPr lang="sr-Latn-RS"/>
        </a:p>
      </dgm:t>
    </dgm:pt>
    <dgm:pt modelId="{3E36ACAB-D919-4093-A19E-4258D0422292}" type="sibTrans" cxnId="{632FDAA6-AB9F-499E-8C94-8203491AFD67}">
      <dgm:prSet/>
      <dgm:spPr/>
      <dgm:t>
        <a:bodyPr/>
        <a:lstStyle/>
        <a:p>
          <a:endParaRPr lang="sr-Latn-RS"/>
        </a:p>
      </dgm:t>
    </dgm:pt>
    <dgm:pt modelId="{4EFE59EC-212D-468E-85DB-A7944EBB4473}">
      <dgm:prSet custT="1"/>
      <dgm:spPr/>
      <dgm:t>
        <a:bodyPr/>
        <a:lstStyle/>
        <a:p>
          <a:r>
            <a:rPr lang="sr-Latn-RS" sz="1100" dirty="0">
              <a:solidFill>
                <a:schemeClr val="bg1"/>
              </a:solidFill>
            </a:rPr>
            <a:t>Rashodi za zaposlene</a:t>
          </a:r>
          <a:r>
            <a:rPr lang="x-none" sz="1100" dirty="0">
              <a:solidFill>
                <a:schemeClr val="bg1"/>
              </a:solidFill>
            </a:rPr>
            <a:t> </a:t>
          </a:r>
          <a:r>
            <a:rPr lang="sr-Latn-RS" sz="1100" dirty="0"/>
            <a:t>345.555.501</a:t>
          </a:r>
          <a:endParaRPr lang="en-US" sz="1100" dirty="0">
            <a:solidFill>
              <a:schemeClr val="bg1"/>
            </a:solidFill>
          </a:endParaRPr>
        </a:p>
      </dgm:t>
    </dgm:pt>
    <dgm:pt modelId="{D742FD16-F5C7-4CB3-99ED-3B11F450E572}" type="parTrans" cxnId="{0F966BE4-E728-4B56-8020-DBAFBBD0D33C}">
      <dgm:prSet/>
      <dgm:spPr/>
      <dgm:t>
        <a:bodyPr/>
        <a:lstStyle/>
        <a:p>
          <a:endParaRPr lang="sr-Latn-RS"/>
        </a:p>
      </dgm:t>
    </dgm:pt>
    <dgm:pt modelId="{91D6CEE6-FF18-49C1-881E-83978514F295}" type="sibTrans" cxnId="{0F966BE4-E728-4B56-8020-DBAFBBD0D33C}">
      <dgm:prSet/>
      <dgm:spPr/>
      <dgm:t>
        <a:bodyPr/>
        <a:lstStyle/>
        <a:p>
          <a:endParaRPr lang="sr-Latn-RS"/>
        </a:p>
      </dgm:t>
    </dgm:pt>
    <dgm:pt modelId="{75074A35-671C-4CFA-9D1F-A33247D709E0}">
      <dgm:prSet phldrT="[Text]" custT="1"/>
      <dgm:spPr/>
      <dgm:t>
        <a:bodyPr/>
        <a:lstStyle/>
        <a:p>
          <a:r>
            <a:rPr lang="sr-Latn-RS" sz="1100" dirty="0">
              <a:solidFill>
                <a:schemeClr val="bg1"/>
              </a:solidFill>
            </a:rPr>
            <a:t>Korišćenje roba i usluga</a:t>
          </a:r>
          <a:r>
            <a:rPr lang="ru-RU" sz="1100" dirty="0">
              <a:solidFill>
                <a:schemeClr val="bg1"/>
              </a:solidFill>
            </a:rPr>
            <a:t> </a:t>
          </a:r>
          <a:r>
            <a:rPr lang="sr-Latn-RS" sz="1100" dirty="0">
              <a:solidFill>
                <a:schemeClr val="bg1"/>
              </a:solidFill>
            </a:rPr>
            <a:t>305.920.000</a:t>
          </a:r>
          <a:endParaRPr lang="x-none" sz="1100" dirty="0">
            <a:solidFill>
              <a:schemeClr val="bg1"/>
            </a:solidFill>
          </a:endParaRPr>
        </a:p>
      </dgm:t>
    </dgm:pt>
    <dgm:pt modelId="{85C65BCA-5621-4E7B-8045-D47362DAD9E4}" type="parTrans" cxnId="{FD692B65-1543-4F10-B141-228109BB51DF}">
      <dgm:prSet/>
      <dgm:spPr/>
      <dgm:t>
        <a:bodyPr/>
        <a:lstStyle/>
        <a:p>
          <a:endParaRPr lang="sr-Latn-RS"/>
        </a:p>
      </dgm:t>
    </dgm:pt>
    <dgm:pt modelId="{ACB0E96D-4CF0-43B7-8E40-06B632A70B43}" type="sibTrans" cxnId="{FD692B65-1543-4F10-B141-228109BB51DF}">
      <dgm:prSet/>
      <dgm:spPr/>
      <dgm:t>
        <a:bodyPr/>
        <a:lstStyle/>
        <a:p>
          <a:endParaRPr lang="sr-Latn-RS"/>
        </a:p>
      </dgm:t>
    </dgm:pt>
    <dgm:pt modelId="{C8EBEE20-6D1A-4609-B1AF-F8073ADB4B90}">
      <dgm:prSet custT="1"/>
      <dgm:spPr/>
      <dgm:t>
        <a:bodyPr/>
        <a:lstStyle/>
        <a:p>
          <a:r>
            <a:rPr lang="sr-Latn-RS" sz="1100" dirty="0">
              <a:solidFill>
                <a:schemeClr val="bg1"/>
              </a:solidFill>
            </a:rPr>
            <a:t>Subvencije</a:t>
          </a:r>
          <a:r>
            <a:rPr lang="x-none" sz="1100" dirty="0">
              <a:solidFill>
                <a:schemeClr val="bg1"/>
              </a:solidFill>
            </a:rPr>
            <a:t> </a:t>
          </a:r>
          <a:r>
            <a:rPr lang="sr-Latn-RS" sz="1100" dirty="0">
              <a:solidFill>
                <a:schemeClr val="bg1"/>
              </a:solidFill>
            </a:rPr>
            <a:t>25.200</a:t>
          </a:r>
          <a:r>
            <a:rPr lang="x-none" sz="1100" dirty="0">
              <a:solidFill>
                <a:schemeClr val="bg1"/>
              </a:solidFill>
            </a:rPr>
            <a:t>.000</a:t>
          </a:r>
          <a:r>
            <a:rPr lang="en-US" sz="1100" dirty="0">
              <a:solidFill>
                <a:schemeClr val="bg1"/>
              </a:solidFill>
            </a:rPr>
            <a:t> </a:t>
          </a:r>
          <a:endParaRPr lang="x-none" sz="1100" dirty="0">
            <a:solidFill>
              <a:schemeClr val="bg1"/>
            </a:solidFill>
          </a:endParaRPr>
        </a:p>
      </dgm:t>
    </dgm:pt>
    <dgm:pt modelId="{C092FE5F-3B06-478C-BA9B-EC27CE1CFB12}" type="parTrans" cxnId="{BDDD5E13-EA89-4C6A-9762-C35A0AE7B8C6}">
      <dgm:prSet/>
      <dgm:spPr/>
      <dgm:t>
        <a:bodyPr/>
        <a:lstStyle/>
        <a:p>
          <a:endParaRPr lang="sr-Latn-RS"/>
        </a:p>
      </dgm:t>
    </dgm:pt>
    <dgm:pt modelId="{A0953765-6D64-4AA2-9038-F0EAB8B492CB}" type="sibTrans" cxnId="{BDDD5E13-EA89-4C6A-9762-C35A0AE7B8C6}">
      <dgm:prSet/>
      <dgm:spPr/>
      <dgm:t>
        <a:bodyPr/>
        <a:lstStyle/>
        <a:p>
          <a:endParaRPr lang="sr-Latn-RS"/>
        </a:p>
      </dgm:t>
    </dgm:pt>
    <dgm:pt modelId="{E39D1289-988F-462B-A586-1718D51AE322}">
      <dgm:prSet/>
      <dgm:spPr/>
      <dgm:t>
        <a:bodyPr/>
        <a:lstStyle/>
        <a:p>
          <a:r>
            <a:rPr lang="sr-Latn-RS" dirty="0">
              <a:solidFill>
                <a:schemeClr val="bg1"/>
              </a:solidFill>
            </a:rPr>
            <a:t>Socijalna zaštita</a:t>
          </a:r>
        </a:p>
        <a:p>
          <a:r>
            <a:rPr lang="sr-Latn-RS" dirty="0">
              <a:solidFill>
                <a:schemeClr val="bg1"/>
              </a:solidFill>
            </a:rPr>
            <a:t>36.210.000,00</a:t>
          </a:r>
          <a:endParaRPr lang="x-none" dirty="0">
            <a:solidFill>
              <a:schemeClr val="bg1"/>
            </a:solidFill>
          </a:endParaRPr>
        </a:p>
      </dgm:t>
    </dgm:pt>
    <dgm:pt modelId="{F648413B-F97B-4CBE-972A-5719833CDB33}" type="parTrans" cxnId="{BE696FE1-4300-4E47-8E0A-86B4DCB121A1}">
      <dgm:prSet/>
      <dgm:spPr/>
      <dgm:t>
        <a:bodyPr/>
        <a:lstStyle/>
        <a:p>
          <a:endParaRPr lang="sr-Latn-RS"/>
        </a:p>
      </dgm:t>
    </dgm:pt>
    <dgm:pt modelId="{2B34C974-30DC-4FAE-A4D9-72197B0019B4}" type="sibTrans" cxnId="{BE696FE1-4300-4E47-8E0A-86B4DCB121A1}">
      <dgm:prSet/>
      <dgm:spPr/>
      <dgm:t>
        <a:bodyPr/>
        <a:lstStyle/>
        <a:p>
          <a:endParaRPr lang="sr-Latn-RS"/>
        </a:p>
      </dgm:t>
    </dgm:pt>
    <dgm:pt modelId="{44EABB62-58CB-40F2-B5F7-C9590998EEB3}">
      <dgm:prSet/>
      <dgm:spPr/>
      <dgm:t>
        <a:bodyPr/>
        <a:lstStyle/>
        <a:p>
          <a:r>
            <a:rPr lang="sr-Latn-RS" dirty="0">
              <a:solidFill>
                <a:schemeClr val="bg1"/>
              </a:solidFill>
            </a:rPr>
            <a:t>Otplata glavnice 25</a:t>
          </a:r>
          <a:r>
            <a:rPr lang="sr-Cyrl-CS" dirty="0">
              <a:solidFill>
                <a:schemeClr val="bg1"/>
              </a:solidFill>
            </a:rPr>
            <a:t>.</a:t>
          </a:r>
          <a:r>
            <a:rPr lang="sr-Latn-RS" dirty="0">
              <a:solidFill>
                <a:schemeClr val="bg1"/>
              </a:solidFill>
            </a:rPr>
            <a:t>0</a:t>
          </a:r>
          <a:r>
            <a:rPr lang="sr-Cyrl-CS" dirty="0">
              <a:solidFill>
                <a:schemeClr val="bg1"/>
              </a:solidFill>
            </a:rPr>
            <a:t>00.000</a:t>
          </a:r>
          <a:endParaRPr lang="x-none" dirty="0">
            <a:solidFill>
              <a:schemeClr val="bg1"/>
            </a:solidFill>
          </a:endParaRPr>
        </a:p>
      </dgm:t>
    </dgm:pt>
    <dgm:pt modelId="{6C0861D0-E55C-4A9D-8D53-E55F500BA5E0}" type="parTrans" cxnId="{0CE19152-9077-4040-BC61-6DAA04DFA365}">
      <dgm:prSet/>
      <dgm:spPr/>
      <dgm:t>
        <a:bodyPr/>
        <a:lstStyle/>
        <a:p>
          <a:endParaRPr lang="sr-Latn-RS"/>
        </a:p>
      </dgm:t>
    </dgm:pt>
    <dgm:pt modelId="{712DCEA5-B28C-4C83-91A4-9A557949ABDD}" type="sibTrans" cxnId="{0CE19152-9077-4040-BC61-6DAA04DFA365}">
      <dgm:prSet/>
      <dgm:spPr/>
      <dgm:t>
        <a:bodyPr/>
        <a:lstStyle/>
        <a:p>
          <a:endParaRPr lang="sr-Latn-RS"/>
        </a:p>
      </dgm:t>
    </dgm:pt>
    <dgm:pt modelId="{F4B68BA8-694B-4B7F-8215-68903FFCD2D7}" type="pres">
      <dgm:prSet presAssocID="{B1BE2A8E-285E-4C69-9BFF-CE48B252AA50}" presName="Name0" presStyleCnt="0">
        <dgm:presLayoutVars>
          <dgm:chMax val="1"/>
          <dgm:dir/>
          <dgm:animLvl val="ctr"/>
          <dgm:resizeHandles val="exact"/>
        </dgm:presLayoutVars>
      </dgm:prSet>
      <dgm:spPr/>
    </dgm:pt>
    <dgm:pt modelId="{E59436B1-B652-4794-B4F4-4850647DACEB}" type="pres">
      <dgm:prSet presAssocID="{9ED1A3B2-A381-4201-823D-E4B4F944886D}" presName="centerShape" presStyleLbl="node0" presStyleIdx="0" presStyleCnt="1" custScaleX="131723" custScaleY="134986"/>
      <dgm:spPr/>
    </dgm:pt>
    <dgm:pt modelId="{F1A3F648-D5B5-4B21-9FD8-F39167F6B966}" type="pres">
      <dgm:prSet presAssocID="{4EFE59EC-212D-468E-85DB-A7944EBB4473}" presName="node" presStyleLbl="node1" presStyleIdx="0" presStyleCnt="8" custScaleX="121003" custScaleY="119208" custRadScaleRad="99157" custRadScaleInc="-11176">
        <dgm:presLayoutVars>
          <dgm:bulletEnabled val="1"/>
        </dgm:presLayoutVars>
      </dgm:prSet>
      <dgm:spPr/>
    </dgm:pt>
    <dgm:pt modelId="{B8B9FF3D-B5C8-4EC9-892D-388C385268FD}" type="pres">
      <dgm:prSet presAssocID="{4EFE59EC-212D-468E-85DB-A7944EBB4473}" presName="dummy" presStyleCnt="0"/>
      <dgm:spPr/>
    </dgm:pt>
    <dgm:pt modelId="{D2E0AF87-7069-4A3D-97FC-8F89C5AC2988}" type="pres">
      <dgm:prSet presAssocID="{91D6CEE6-FF18-49C1-881E-83978514F295}" presName="sibTrans" presStyleLbl="sibTrans2D1" presStyleIdx="0" presStyleCnt="8"/>
      <dgm:spPr/>
    </dgm:pt>
    <dgm:pt modelId="{884EB3A8-DBFA-417B-8B48-07D299B5C767}" type="pres">
      <dgm:prSet presAssocID="{75074A35-671C-4CFA-9D1F-A33247D709E0}" presName="node" presStyleLbl="node1" presStyleIdx="1" presStyleCnt="8" custScaleX="141131" custScaleY="140917">
        <dgm:presLayoutVars>
          <dgm:bulletEnabled val="1"/>
        </dgm:presLayoutVars>
      </dgm:prSet>
      <dgm:spPr/>
    </dgm:pt>
    <dgm:pt modelId="{236AA9E3-0B09-4C34-9EEB-1C4E87A83A4E}" type="pres">
      <dgm:prSet presAssocID="{75074A35-671C-4CFA-9D1F-A33247D709E0}" presName="dummy" presStyleCnt="0"/>
      <dgm:spPr/>
    </dgm:pt>
    <dgm:pt modelId="{78F8E468-2041-452D-95D7-85FEF1269184}" type="pres">
      <dgm:prSet presAssocID="{ACB0E96D-4CF0-43B7-8E40-06B632A70B43}" presName="sibTrans" presStyleLbl="sibTrans2D1" presStyleIdx="1" presStyleCnt="8"/>
      <dgm:spPr/>
    </dgm:pt>
    <dgm:pt modelId="{F252EBCB-377C-415D-9C84-C3E480AA1603}" type="pres">
      <dgm:prSet presAssocID="{C8EBEE20-6D1A-4609-B1AF-F8073ADB4B90}" presName="node" presStyleLbl="node1" presStyleIdx="2" presStyleCnt="8" custScaleX="117384" custScaleY="118966" custRadScaleRad="98874" custRadScaleInc="-5820">
        <dgm:presLayoutVars>
          <dgm:bulletEnabled val="1"/>
        </dgm:presLayoutVars>
      </dgm:prSet>
      <dgm:spPr/>
    </dgm:pt>
    <dgm:pt modelId="{1B75B525-1BC1-4D2F-B83A-82BC0BA47812}" type="pres">
      <dgm:prSet presAssocID="{C8EBEE20-6D1A-4609-B1AF-F8073ADB4B90}" presName="dummy" presStyleCnt="0"/>
      <dgm:spPr/>
    </dgm:pt>
    <dgm:pt modelId="{D8A6D291-0AC4-40D5-9412-A86B14D33EC6}" type="pres">
      <dgm:prSet presAssocID="{A0953765-6D64-4AA2-9038-F0EAB8B492CB}" presName="sibTrans" presStyleLbl="sibTrans2D1" presStyleIdx="2" presStyleCnt="8"/>
      <dgm:spPr/>
    </dgm:pt>
    <dgm:pt modelId="{A14630AA-C1BD-4A7E-B665-0A7C9B6C19C9}" type="pres">
      <dgm:prSet presAssocID="{3FA5C700-C8EE-4CAC-8DA0-0BA7CA952C72}" presName="node" presStyleLbl="node1" presStyleIdx="3" presStyleCnt="8" custScaleX="131953" custScaleY="129967">
        <dgm:presLayoutVars>
          <dgm:bulletEnabled val="1"/>
        </dgm:presLayoutVars>
      </dgm:prSet>
      <dgm:spPr/>
    </dgm:pt>
    <dgm:pt modelId="{B3474404-DEC3-43DE-B1B0-FCCBA45B0B53}" type="pres">
      <dgm:prSet presAssocID="{3FA5C700-C8EE-4CAC-8DA0-0BA7CA952C72}" presName="dummy" presStyleCnt="0"/>
      <dgm:spPr/>
    </dgm:pt>
    <dgm:pt modelId="{5D42F3FF-3AAD-4819-B004-ADDCB69227EB}" type="pres">
      <dgm:prSet presAssocID="{61B610E5-4DC8-4394-A22C-5BBE6CDEE232}" presName="sibTrans" presStyleLbl="sibTrans2D1" presStyleIdx="3" presStyleCnt="8"/>
      <dgm:spPr/>
    </dgm:pt>
    <dgm:pt modelId="{364A5038-15B8-4190-908D-2B73B65BA3B8}" type="pres">
      <dgm:prSet presAssocID="{E39D1289-988F-462B-A586-1718D51AE322}" presName="node" presStyleLbl="node1" presStyleIdx="4" presStyleCnt="8" custScaleX="120594" custScaleY="116316" custRadScaleRad="98164" custRadScaleInc="-2505">
        <dgm:presLayoutVars>
          <dgm:bulletEnabled val="1"/>
        </dgm:presLayoutVars>
      </dgm:prSet>
      <dgm:spPr/>
    </dgm:pt>
    <dgm:pt modelId="{86D1B86A-0267-4183-9222-04EB9B58C51F}" type="pres">
      <dgm:prSet presAssocID="{E39D1289-988F-462B-A586-1718D51AE322}" presName="dummy" presStyleCnt="0"/>
      <dgm:spPr/>
    </dgm:pt>
    <dgm:pt modelId="{E54819C9-09F7-4C7F-A2C3-5C66AC7BA15D}" type="pres">
      <dgm:prSet presAssocID="{2B34C974-30DC-4FAE-A4D9-72197B0019B4}" presName="sibTrans" presStyleLbl="sibTrans2D1" presStyleIdx="4" presStyleCnt="8"/>
      <dgm:spPr/>
    </dgm:pt>
    <dgm:pt modelId="{D19ADD6D-9F0A-4766-B637-BB2D5495A9BB}" type="pres">
      <dgm:prSet presAssocID="{ED01A515-5448-4A3E-A2EC-575448D0F5AA}" presName="node" presStyleLbl="node1" presStyleIdx="5" presStyleCnt="8" custScaleX="113767" custScaleY="116316">
        <dgm:presLayoutVars>
          <dgm:bulletEnabled val="1"/>
        </dgm:presLayoutVars>
      </dgm:prSet>
      <dgm:spPr/>
    </dgm:pt>
    <dgm:pt modelId="{CB9DB137-9ACF-4A5D-915D-C6DEF62C671A}" type="pres">
      <dgm:prSet presAssocID="{ED01A515-5448-4A3E-A2EC-575448D0F5AA}" presName="dummy" presStyleCnt="0"/>
      <dgm:spPr/>
    </dgm:pt>
    <dgm:pt modelId="{84EFD8D8-F116-4363-8F07-0BDD118D8287}" type="pres">
      <dgm:prSet presAssocID="{B658162B-CA61-458F-8F17-E18D499D4DE8}" presName="sibTrans" presStyleLbl="sibTrans2D1" presStyleIdx="5" presStyleCnt="8"/>
      <dgm:spPr/>
    </dgm:pt>
    <dgm:pt modelId="{28E9833B-4981-40E6-A62C-935790EDE1B7}" type="pres">
      <dgm:prSet presAssocID="{44EABB62-58CB-40F2-B5F7-C9590998EEB3}" presName="node" presStyleLbl="node1" presStyleIdx="6" presStyleCnt="8">
        <dgm:presLayoutVars>
          <dgm:bulletEnabled val="1"/>
        </dgm:presLayoutVars>
      </dgm:prSet>
      <dgm:spPr/>
    </dgm:pt>
    <dgm:pt modelId="{FD3685BE-D83C-458A-B276-02A7A0DD0B86}" type="pres">
      <dgm:prSet presAssocID="{44EABB62-58CB-40F2-B5F7-C9590998EEB3}" presName="dummy" presStyleCnt="0"/>
      <dgm:spPr/>
    </dgm:pt>
    <dgm:pt modelId="{0E8F7CAF-F178-4FF9-BE3E-AFD3AA902785}" type="pres">
      <dgm:prSet presAssocID="{712DCEA5-B28C-4C83-91A4-9A557949ABDD}" presName="sibTrans" presStyleLbl="sibTrans2D1" presStyleIdx="6" presStyleCnt="8"/>
      <dgm:spPr/>
    </dgm:pt>
    <dgm:pt modelId="{2D6C03BD-4023-431E-84F6-C080A9961C8A}" type="pres">
      <dgm:prSet presAssocID="{91651A17-950C-49EC-8C35-2517548AE9E6}" presName="node" presStyleLbl="node1" presStyleIdx="7" presStyleCnt="8" custScaleX="134628" custScaleY="131362" custRadScaleRad="93377" custRadScaleInc="-24115">
        <dgm:presLayoutVars>
          <dgm:bulletEnabled val="1"/>
        </dgm:presLayoutVars>
      </dgm:prSet>
      <dgm:spPr/>
    </dgm:pt>
    <dgm:pt modelId="{2578787D-F4B0-463A-AA6F-94706894BC8C}" type="pres">
      <dgm:prSet presAssocID="{91651A17-950C-49EC-8C35-2517548AE9E6}" presName="dummy" presStyleCnt="0"/>
      <dgm:spPr/>
    </dgm:pt>
    <dgm:pt modelId="{7C884431-F906-455C-AAF5-4FBEC1E13C27}" type="pres">
      <dgm:prSet presAssocID="{8962C693-DF60-43F6-9F43-7615C2E1439A}" presName="sibTrans" presStyleLbl="sibTrans2D1" presStyleIdx="7" presStyleCnt="8"/>
      <dgm:spPr/>
    </dgm:pt>
  </dgm:ptLst>
  <dgm:cxnLst>
    <dgm:cxn modelId="{30638209-A4D1-4BFE-943D-C66C72DB50AF}" srcId="{9ED1A3B2-A381-4201-823D-E4B4F944886D}" destId="{ED01A515-5448-4A3E-A2EC-575448D0F5AA}" srcOrd="5" destOrd="0" parTransId="{3C8BC949-583D-42C4-9E18-497A2FA6C1D3}" sibTransId="{B658162B-CA61-458F-8F17-E18D499D4DE8}"/>
    <dgm:cxn modelId="{BDDD5E13-EA89-4C6A-9762-C35A0AE7B8C6}" srcId="{9ED1A3B2-A381-4201-823D-E4B4F944886D}" destId="{C8EBEE20-6D1A-4609-B1AF-F8073ADB4B90}" srcOrd="2" destOrd="0" parTransId="{C092FE5F-3B06-478C-BA9B-EC27CE1CFB12}" sibTransId="{A0953765-6D64-4AA2-9038-F0EAB8B492CB}"/>
    <dgm:cxn modelId="{5C9EFB21-D730-469F-BCC2-6ADA252CF713}" type="presOf" srcId="{B658162B-CA61-458F-8F17-E18D499D4DE8}" destId="{84EFD8D8-F116-4363-8F07-0BDD118D8287}" srcOrd="0" destOrd="0" presId="urn:microsoft.com/office/officeart/2005/8/layout/radial6"/>
    <dgm:cxn modelId="{4E6E6427-5348-4ECF-99CC-46CA5F3BDA5F}" srcId="{B1BE2A8E-285E-4C69-9BFF-CE48B252AA50}" destId="{7D1C9009-9B60-4C15-8E3B-F949FAB90776}" srcOrd="5" destOrd="0" parTransId="{E75197AC-E7B0-4C26-9D1F-47E47BE7CCEF}" sibTransId="{9D56A871-CE7A-4922-AAF9-9D95A29D1039}"/>
    <dgm:cxn modelId="{FCCD6129-1EC0-448C-BF7A-51C6647345E8}" type="presOf" srcId="{ED01A515-5448-4A3E-A2EC-575448D0F5AA}" destId="{D19ADD6D-9F0A-4766-B637-BB2D5495A9BB}" srcOrd="0" destOrd="0" presId="urn:microsoft.com/office/officeart/2005/8/layout/radial6"/>
    <dgm:cxn modelId="{4EB44D2A-E89C-4719-927E-EA901423E401}" type="presOf" srcId="{ACB0E96D-4CF0-43B7-8E40-06B632A70B43}" destId="{78F8E468-2041-452D-95D7-85FEF1269184}" srcOrd="0" destOrd="0" presId="urn:microsoft.com/office/officeart/2005/8/layout/radial6"/>
    <dgm:cxn modelId="{28F1F12C-F4AD-4E97-81E8-8618F0209646}" srcId="{B1BE2A8E-285E-4C69-9BFF-CE48B252AA50}" destId="{9ED1A3B2-A381-4201-823D-E4B4F944886D}" srcOrd="0" destOrd="0" parTransId="{73ADFC91-EAB5-4621-8C76-D207DF7E46EB}" sibTransId="{BBBE51B8-3D99-4D37-A53E-85F69FB1F8D4}"/>
    <dgm:cxn modelId="{667A6532-F93A-4FD0-BD4D-A1165020F36F}" srcId="{343B6168-99DB-4C0C-9BE7-E54D7B80C5AD}" destId="{AC73436A-3EE6-4AB1-8B81-F0B7414514C2}" srcOrd="0" destOrd="0" parTransId="{67F09836-65ED-439A-8E55-BF0FF6A12BA6}" sibTransId="{6C19F97B-9D99-4777-817C-1695A372D4F1}"/>
    <dgm:cxn modelId="{9588B032-345B-486A-9E60-8B0981FF0248}" type="presOf" srcId="{44EABB62-58CB-40F2-B5F7-C9590998EEB3}" destId="{28E9833B-4981-40E6-A62C-935790EDE1B7}" srcOrd="0" destOrd="0" presId="urn:microsoft.com/office/officeart/2005/8/layout/radial6"/>
    <dgm:cxn modelId="{3EF3403C-A42B-483C-89B0-BC54F70E5592}" type="presOf" srcId="{9ED1A3B2-A381-4201-823D-E4B4F944886D}" destId="{E59436B1-B652-4794-B4F4-4850647DACEB}" srcOrd="0" destOrd="0" presId="urn:microsoft.com/office/officeart/2005/8/layout/radial6"/>
    <dgm:cxn modelId="{EE66373E-AE8C-4549-8B5C-899A17284CE8}" type="presOf" srcId="{2B34C974-30DC-4FAE-A4D9-72197B0019B4}" destId="{E54819C9-09F7-4C7F-A2C3-5C66AC7BA15D}" srcOrd="0" destOrd="0" presId="urn:microsoft.com/office/officeart/2005/8/layout/radial6"/>
    <dgm:cxn modelId="{EFD10C43-07BD-427B-A45F-231F86F9FD35}" type="presOf" srcId="{4EFE59EC-212D-468E-85DB-A7944EBB4473}" destId="{F1A3F648-D5B5-4B21-9FD8-F39167F6B966}" srcOrd="0" destOrd="0" presId="urn:microsoft.com/office/officeart/2005/8/layout/radial6"/>
    <dgm:cxn modelId="{FD692B65-1543-4F10-B141-228109BB51DF}" srcId="{9ED1A3B2-A381-4201-823D-E4B4F944886D}" destId="{75074A35-671C-4CFA-9D1F-A33247D709E0}" srcOrd="1" destOrd="0" parTransId="{85C65BCA-5621-4E7B-8045-D47362DAD9E4}" sibTransId="{ACB0E96D-4CF0-43B7-8E40-06B632A70B43}"/>
    <dgm:cxn modelId="{D6D3D766-AAF1-452B-B7A5-DE64D7EFBDAC}" srcId="{7D1C9009-9B60-4C15-8E3B-F949FAB90776}" destId="{DC185536-47EC-480B-B419-24BC666B206E}" srcOrd="1" destOrd="0" parTransId="{43B3845C-4A8E-4186-AC01-CB23C9CE3CE4}" sibTransId="{FF327DB0-0FCC-45EC-A004-6349AB5E0A19}"/>
    <dgm:cxn modelId="{490C9B70-9440-460E-A235-00D2EAF543C5}" type="presOf" srcId="{91D6CEE6-FF18-49C1-881E-83978514F295}" destId="{D2E0AF87-7069-4A3D-97FC-8F89C5AC2988}" srcOrd="0" destOrd="0" presId="urn:microsoft.com/office/officeart/2005/8/layout/radial6"/>
    <dgm:cxn modelId="{0CE19152-9077-4040-BC61-6DAA04DFA365}" srcId="{9ED1A3B2-A381-4201-823D-E4B4F944886D}" destId="{44EABB62-58CB-40F2-B5F7-C9590998EEB3}" srcOrd="6" destOrd="0" parTransId="{6C0861D0-E55C-4A9D-8D53-E55F500BA5E0}" sibTransId="{712DCEA5-B28C-4C83-91A4-9A557949ABDD}"/>
    <dgm:cxn modelId="{B2F9D157-91F1-4168-A6D1-43A5A8B33B22}" type="presOf" srcId="{A0953765-6D64-4AA2-9038-F0EAB8B492CB}" destId="{D8A6D291-0AC4-40D5-9412-A86B14D33EC6}" srcOrd="0" destOrd="0" presId="urn:microsoft.com/office/officeart/2005/8/layout/radial6"/>
    <dgm:cxn modelId="{8AD44159-442C-4DEC-ACDC-2060DD6FE511}" srcId="{7D1C9009-9B60-4C15-8E3B-F949FAB90776}" destId="{BEBB7508-5593-4665-86D9-67DC9EEDFE00}" srcOrd="0" destOrd="0" parTransId="{C01D930E-241E-4B8F-9FFE-A12F23D4AE61}" sibTransId="{8C2D30BC-9728-4727-AC9C-7DD1886B66DA}"/>
    <dgm:cxn modelId="{D5A26C81-B5CA-4FF9-85ED-60967857EFA6}" srcId="{B1BE2A8E-285E-4C69-9BFF-CE48B252AA50}" destId="{3641F520-BAF8-4BA4-A826-44FA753A5F4E}" srcOrd="4" destOrd="0" parTransId="{31D6B297-275C-4FAC-A07E-4467512471AD}" sibTransId="{53B82682-8E0C-4903-98EA-36CBB0B8A63B}"/>
    <dgm:cxn modelId="{9CBCBA83-8BC0-4D9D-8F59-4CE72862435A}" type="presOf" srcId="{91651A17-950C-49EC-8C35-2517548AE9E6}" destId="{2D6C03BD-4023-431E-84F6-C080A9961C8A}" srcOrd="0" destOrd="0" presId="urn:microsoft.com/office/officeart/2005/8/layout/radial6"/>
    <dgm:cxn modelId="{464AEB83-A961-4BF3-980D-8DBCF9264695}" srcId="{343B6168-99DB-4C0C-9BE7-E54D7B80C5AD}" destId="{352A865C-AD96-4AB1-8A5C-397B7A7D9B07}" srcOrd="1" destOrd="0" parTransId="{7EC1ADA9-9F6E-4AFC-AE86-4831D523AA38}" sibTransId="{7473CF13-22F0-41AF-BD4E-305659448BE2}"/>
    <dgm:cxn modelId="{4A16358E-6F75-4AC0-B6E5-E26F15B1A750}" srcId="{B1BE2A8E-285E-4C69-9BFF-CE48B252AA50}" destId="{3BA9396D-1753-43D3-A703-A75A7C19204B}" srcOrd="2" destOrd="0" parTransId="{FDC0F8DA-00AF-40CD-B616-B7AA7472101C}" sibTransId="{869210E2-CDFB-49E6-A3F9-D5A55D2018F0}"/>
    <dgm:cxn modelId="{B6507D96-25C4-4121-9433-2A113978B784}" srcId="{B1BE2A8E-285E-4C69-9BFF-CE48B252AA50}" destId="{C64FD589-26EA-483C-BB5E-C8324A82EAF5}" srcOrd="3" destOrd="0" parTransId="{1E312D33-14E1-4B2B-A210-2A735401CE1C}" sibTransId="{46E45D53-1277-4C97-8E3B-323B4EBF62F5}"/>
    <dgm:cxn modelId="{D72AD79A-61B8-4410-80C1-C137B1604FA6}" type="presOf" srcId="{75074A35-671C-4CFA-9D1F-A33247D709E0}" destId="{884EB3A8-DBFA-417B-8B48-07D299B5C767}" srcOrd="0" destOrd="0" presId="urn:microsoft.com/office/officeart/2005/8/layout/radial6"/>
    <dgm:cxn modelId="{632FDAA6-AB9F-499E-8C94-8203491AFD67}" srcId="{B1BE2A8E-285E-4C69-9BFF-CE48B252AA50}" destId="{E07A9024-0A42-41DB-80BE-35FE6A8CC710}" srcOrd="1" destOrd="0" parTransId="{EB2C528A-77DE-4E0B-9DA8-A9DBF3C291B0}" sibTransId="{3E36ACAB-D919-4093-A19E-4258D0422292}"/>
    <dgm:cxn modelId="{3683DDB9-49B7-43C2-899D-864C29A21481}" type="presOf" srcId="{C8EBEE20-6D1A-4609-B1AF-F8073ADB4B90}" destId="{F252EBCB-377C-415D-9C84-C3E480AA1603}" srcOrd="0" destOrd="0" presId="urn:microsoft.com/office/officeart/2005/8/layout/radial6"/>
    <dgm:cxn modelId="{6AD463C1-088C-44BE-8C34-750F20CE8DA0}" type="presOf" srcId="{3FA5C700-C8EE-4CAC-8DA0-0BA7CA952C72}" destId="{A14630AA-C1BD-4A7E-B665-0A7C9B6C19C9}" srcOrd="0" destOrd="0" presId="urn:microsoft.com/office/officeart/2005/8/layout/radial6"/>
    <dgm:cxn modelId="{43B172D6-23B9-4AA2-966F-A1F060564A00}" type="presOf" srcId="{E39D1289-988F-462B-A586-1718D51AE322}" destId="{364A5038-15B8-4190-908D-2B73B65BA3B8}" srcOrd="0" destOrd="0" presId="urn:microsoft.com/office/officeart/2005/8/layout/radial6"/>
    <dgm:cxn modelId="{3BA8FFD8-B6F3-4518-99B6-8F25F307CF52}" srcId="{9ED1A3B2-A381-4201-823D-E4B4F944886D}" destId="{3FA5C700-C8EE-4CAC-8DA0-0BA7CA952C72}" srcOrd="3" destOrd="0" parTransId="{6970CC38-AACF-4350-BF4D-BD796B05B1FA}" sibTransId="{61B610E5-4DC8-4394-A22C-5BBE6CDEE232}"/>
    <dgm:cxn modelId="{C29C79DD-810D-4304-BA66-50868359F460}" type="presOf" srcId="{712DCEA5-B28C-4C83-91A4-9A557949ABDD}" destId="{0E8F7CAF-F178-4FF9-BE3E-AFD3AA902785}" srcOrd="0" destOrd="0" presId="urn:microsoft.com/office/officeart/2005/8/layout/radial6"/>
    <dgm:cxn modelId="{BE696FE1-4300-4E47-8E0A-86B4DCB121A1}" srcId="{9ED1A3B2-A381-4201-823D-E4B4F944886D}" destId="{E39D1289-988F-462B-A586-1718D51AE322}" srcOrd="4" destOrd="0" parTransId="{F648413B-F97B-4CBE-972A-5719833CDB33}" sibTransId="{2B34C974-30DC-4FAE-A4D9-72197B0019B4}"/>
    <dgm:cxn modelId="{0F966BE4-E728-4B56-8020-DBAFBBD0D33C}" srcId="{9ED1A3B2-A381-4201-823D-E4B4F944886D}" destId="{4EFE59EC-212D-468E-85DB-A7944EBB4473}" srcOrd="0" destOrd="0" parTransId="{D742FD16-F5C7-4CB3-99ED-3B11F450E572}" sibTransId="{91D6CEE6-FF18-49C1-881E-83978514F295}"/>
    <dgm:cxn modelId="{3DFE3AE5-6DA5-4440-A66F-1437FD4DC5D4}" srcId="{B1BE2A8E-285E-4C69-9BFF-CE48B252AA50}" destId="{343B6168-99DB-4C0C-9BE7-E54D7B80C5AD}" srcOrd="6" destOrd="0" parTransId="{6F98FC42-2370-4FD0-A627-0708511F7F32}" sibTransId="{95FBDDB6-4174-4619-B543-81DEF6B7716A}"/>
    <dgm:cxn modelId="{65DC7EE8-791F-4453-AEE4-351692992E5F}" type="presOf" srcId="{B1BE2A8E-285E-4C69-9BFF-CE48B252AA50}" destId="{F4B68BA8-694B-4B7F-8215-68903FFCD2D7}" srcOrd="0" destOrd="0" presId="urn:microsoft.com/office/officeart/2005/8/layout/radial6"/>
    <dgm:cxn modelId="{E14E4EEE-087E-4E8C-92C7-D48A2C2A60C4}" srcId="{9ED1A3B2-A381-4201-823D-E4B4F944886D}" destId="{91651A17-950C-49EC-8C35-2517548AE9E6}" srcOrd="7" destOrd="0" parTransId="{842A79D3-4827-4424-A76D-539154392405}" sibTransId="{8962C693-DF60-43F6-9F43-7615C2E1439A}"/>
    <dgm:cxn modelId="{3E3F65F0-4760-477C-86B5-CB390EDD29DB}" type="presOf" srcId="{8962C693-DF60-43F6-9F43-7615C2E1439A}" destId="{7C884431-F906-455C-AAF5-4FBEC1E13C27}" srcOrd="0" destOrd="0" presId="urn:microsoft.com/office/officeart/2005/8/layout/radial6"/>
    <dgm:cxn modelId="{79367CFA-29E9-494C-A699-58E7C53282C6}" type="presOf" srcId="{61B610E5-4DC8-4394-A22C-5BBE6CDEE232}" destId="{5D42F3FF-3AAD-4819-B004-ADDCB69227EB}" srcOrd="0" destOrd="0" presId="urn:microsoft.com/office/officeart/2005/8/layout/radial6"/>
    <dgm:cxn modelId="{D556896D-64B6-4407-9D72-65AD81369266}" type="presParOf" srcId="{F4B68BA8-694B-4B7F-8215-68903FFCD2D7}" destId="{E59436B1-B652-4794-B4F4-4850647DACEB}" srcOrd="0" destOrd="0" presId="urn:microsoft.com/office/officeart/2005/8/layout/radial6"/>
    <dgm:cxn modelId="{9CD64F62-1E5D-46A9-849B-9359987510FE}" type="presParOf" srcId="{F4B68BA8-694B-4B7F-8215-68903FFCD2D7}" destId="{F1A3F648-D5B5-4B21-9FD8-F39167F6B966}" srcOrd="1" destOrd="0" presId="urn:microsoft.com/office/officeart/2005/8/layout/radial6"/>
    <dgm:cxn modelId="{7E6079EE-E1FF-4E50-A486-5C81F6B72A3E}" type="presParOf" srcId="{F4B68BA8-694B-4B7F-8215-68903FFCD2D7}" destId="{B8B9FF3D-B5C8-4EC9-892D-388C385268FD}" srcOrd="2" destOrd="0" presId="urn:microsoft.com/office/officeart/2005/8/layout/radial6"/>
    <dgm:cxn modelId="{879F72DA-88ED-4548-901C-192D61A30D37}" type="presParOf" srcId="{F4B68BA8-694B-4B7F-8215-68903FFCD2D7}" destId="{D2E0AF87-7069-4A3D-97FC-8F89C5AC2988}" srcOrd="3" destOrd="0" presId="urn:microsoft.com/office/officeart/2005/8/layout/radial6"/>
    <dgm:cxn modelId="{260E75F8-F416-4117-BDF1-162519B3E098}" type="presParOf" srcId="{F4B68BA8-694B-4B7F-8215-68903FFCD2D7}" destId="{884EB3A8-DBFA-417B-8B48-07D299B5C767}" srcOrd="4" destOrd="0" presId="urn:microsoft.com/office/officeart/2005/8/layout/radial6"/>
    <dgm:cxn modelId="{8F538DCD-5459-4A00-B28B-06956126A49E}" type="presParOf" srcId="{F4B68BA8-694B-4B7F-8215-68903FFCD2D7}" destId="{236AA9E3-0B09-4C34-9EEB-1C4E87A83A4E}" srcOrd="5" destOrd="0" presId="urn:microsoft.com/office/officeart/2005/8/layout/radial6"/>
    <dgm:cxn modelId="{5DA09CFF-53F7-4E5D-A1C4-70C1C81A51BE}" type="presParOf" srcId="{F4B68BA8-694B-4B7F-8215-68903FFCD2D7}" destId="{78F8E468-2041-452D-95D7-85FEF1269184}" srcOrd="6" destOrd="0" presId="urn:microsoft.com/office/officeart/2005/8/layout/radial6"/>
    <dgm:cxn modelId="{59418643-AB0B-484D-A138-7016D7B156D1}" type="presParOf" srcId="{F4B68BA8-694B-4B7F-8215-68903FFCD2D7}" destId="{F252EBCB-377C-415D-9C84-C3E480AA1603}" srcOrd="7" destOrd="0" presId="urn:microsoft.com/office/officeart/2005/8/layout/radial6"/>
    <dgm:cxn modelId="{9E1F2EAB-2045-4A77-8488-EBF145A50BD4}" type="presParOf" srcId="{F4B68BA8-694B-4B7F-8215-68903FFCD2D7}" destId="{1B75B525-1BC1-4D2F-B83A-82BC0BA47812}" srcOrd="8" destOrd="0" presId="urn:microsoft.com/office/officeart/2005/8/layout/radial6"/>
    <dgm:cxn modelId="{4FBFFBC2-1F8F-49CF-A016-9E5DE4E9CB7E}" type="presParOf" srcId="{F4B68BA8-694B-4B7F-8215-68903FFCD2D7}" destId="{D8A6D291-0AC4-40D5-9412-A86B14D33EC6}" srcOrd="9" destOrd="0" presId="urn:microsoft.com/office/officeart/2005/8/layout/radial6"/>
    <dgm:cxn modelId="{260041D7-6D0A-428E-8B93-851C50B7B7FF}" type="presParOf" srcId="{F4B68BA8-694B-4B7F-8215-68903FFCD2D7}" destId="{A14630AA-C1BD-4A7E-B665-0A7C9B6C19C9}" srcOrd="10" destOrd="0" presId="urn:microsoft.com/office/officeart/2005/8/layout/radial6"/>
    <dgm:cxn modelId="{0CF0692D-2CC1-4A7C-9D34-EF2560B3E5F1}" type="presParOf" srcId="{F4B68BA8-694B-4B7F-8215-68903FFCD2D7}" destId="{B3474404-DEC3-43DE-B1B0-FCCBA45B0B53}" srcOrd="11" destOrd="0" presId="urn:microsoft.com/office/officeart/2005/8/layout/radial6"/>
    <dgm:cxn modelId="{AF9F521A-6219-4917-9E1D-59F3BF42F08F}" type="presParOf" srcId="{F4B68BA8-694B-4B7F-8215-68903FFCD2D7}" destId="{5D42F3FF-3AAD-4819-B004-ADDCB69227EB}" srcOrd="12" destOrd="0" presId="urn:microsoft.com/office/officeart/2005/8/layout/radial6"/>
    <dgm:cxn modelId="{D8CB87EF-E47B-4D36-8653-7D058C162B00}" type="presParOf" srcId="{F4B68BA8-694B-4B7F-8215-68903FFCD2D7}" destId="{364A5038-15B8-4190-908D-2B73B65BA3B8}" srcOrd="13" destOrd="0" presId="urn:microsoft.com/office/officeart/2005/8/layout/radial6"/>
    <dgm:cxn modelId="{077911BC-78DC-46B1-9F2A-724BDE102224}" type="presParOf" srcId="{F4B68BA8-694B-4B7F-8215-68903FFCD2D7}" destId="{86D1B86A-0267-4183-9222-04EB9B58C51F}" srcOrd="14" destOrd="0" presId="urn:microsoft.com/office/officeart/2005/8/layout/radial6"/>
    <dgm:cxn modelId="{15C4FA30-C417-48EA-9614-B652840C0A8C}" type="presParOf" srcId="{F4B68BA8-694B-4B7F-8215-68903FFCD2D7}" destId="{E54819C9-09F7-4C7F-A2C3-5C66AC7BA15D}" srcOrd="15" destOrd="0" presId="urn:microsoft.com/office/officeart/2005/8/layout/radial6"/>
    <dgm:cxn modelId="{85324FF1-B5A8-42C3-9CD8-B8F3A7B41DAF}" type="presParOf" srcId="{F4B68BA8-694B-4B7F-8215-68903FFCD2D7}" destId="{D19ADD6D-9F0A-4766-B637-BB2D5495A9BB}" srcOrd="16" destOrd="0" presId="urn:microsoft.com/office/officeart/2005/8/layout/radial6"/>
    <dgm:cxn modelId="{363F0F02-6E41-404E-B2E5-4890434DECC7}" type="presParOf" srcId="{F4B68BA8-694B-4B7F-8215-68903FFCD2D7}" destId="{CB9DB137-9ACF-4A5D-915D-C6DEF62C671A}" srcOrd="17" destOrd="0" presId="urn:microsoft.com/office/officeart/2005/8/layout/radial6"/>
    <dgm:cxn modelId="{C75A112C-7212-4B80-9DA4-CA7F2DD70EB5}" type="presParOf" srcId="{F4B68BA8-694B-4B7F-8215-68903FFCD2D7}" destId="{84EFD8D8-F116-4363-8F07-0BDD118D8287}" srcOrd="18" destOrd="0" presId="urn:microsoft.com/office/officeart/2005/8/layout/radial6"/>
    <dgm:cxn modelId="{B3B91187-3663-4B2A-A3CB-DCDDB1346D13}" type="presParOf" srcId="{F4B68BA8-694B-4B7F-8215-68903FFCD2D7}" destId="{28E9833B-4981-40E6-A62C-935790EDE1B7}" srcOrd="19" destOrd="0" presId="urn:microsoft.com/office/officeart/2005/8/layout/radial6"/>
    <dgm:cxn modelId="{D9EE6B3D-481A-42A9-9CD3-817A15405214}" type="presParOf" srcId="{F4B68BA8-694B-4B7F-8215-68903FFCD2D7}" destId="{FD3685BE-D83C-458A-B276-02A7A0DD0B86}" srcOrd="20" destOrd="0" presId="urn:microsoft.com/office/officeart/2005/8/layout/radial6"/>
    <dgm:cxn modelId="{A1109B41-8DEC-4FFE-8678-6D4D2971DD82}" type="presParOf" srcId="{F4B68BA8-694B-4B7F-8215-68903FFCD2D7}" destId="{0E8F7CAF-F178-4FF9-BE3E-AFD3AA902785}" srcOrd="21" destOrd="0" presId="urn:microsoft.com/office/officeart/2005/8/layout/radial6"/>
    <dgm:cxn modelId="{FD35A212-0E1F-4819-BF1F-B29719BECB43}" type="presParOf" srcId="{F4B68BA8-694B-4B7F-8215-68903FFCD2D7}" destId="{2D6C03BD-4023-431E-84F6-C080A9961C8A}" srcOrd="22" destOrd="0" presId="urn:microsoft.com/office/officeart/2005/8/layout/radial6"/>
    <dgm:cxn modelId="{BC555FE2-565F-4CC2-844D-BACDB94E3D46}" type="presParOf" srcId="{F4B68BA8-694B-4B7F-8215-68903FFCD2D7}" destId="{2578787D-F4B0-463A-AA6F-94706894BC8C}" srcOrd="23" destOrd="0" presId="urn:microsoft.com/office/officeart/2005/8/layout/radial6"/>
    <dgm:cxn modelId="{6F30A1FC-C56F-4DA2-B79C-F00209C57B2B}" type="presParOf" srcId="{F4B68BA8-694B-4B7F-8215-68903FFCD2D7}" destId="{7C884431-F906-455C-AAF5-4FBEC1E13C27}"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603F-EC40-41E4-BA70-D5C5F8781BC3}">
      <dsp:nvSpPr>
        <dsp:cNvPr id="0" name=""/>
        <dsp:cNvSpPr/>
      </dsp:nvSpPr>
      <dsp:spPr>
        <a:xfrm>
          <a:off x="2102207" y="2205355"/>
          <a:ext cx="2280191" cy="2164526"/>
        </a:xfrm>
        <a:prstGeom prst="ellipse">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r-Latn-RS" sz="2600" kern="1200" dirty="0"/>
            <a:t>Ko učestvuje u izradi budžeta</a:t>
          </a:r>
          <a:r>
            <a:rPr lang="en-US" sz="2600" kern="1200" dirty="0"/>
            <a:t>?</a:t>
          </a:r>
        </a:p>
      </dsp:txBody>
      <dsp:txXfrm>
        <a:off x="2436133" y="2522342"/>
        <a:ext cx="1612339" cy="1530552"/>
      </dsp:txXfrm>
    </dsp:sp>
    <dsp:sp modelId="{1B17F103-9216-4974-BE9E-F576C0AB9A07}">
      <dsp:nvSpPr>
        <dsp:cNvPr id="0" name=""/>
        <dsp:cNvSpPr/>
      </dsp:nvSpPr>
      <dsp:spPr>
        <a:xfrm rot="10860210">
          <a:off x="840814" y="3006414"/>
          <a:ext cx="1192295"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FA7ED-47C4-4DAE-BCB0-FDCE24E0A939}">
      <dsp:nvSpPr>
        <dsp:cNvPr id="0" name=""/>
        <dsp:cNvSpPr/>
      </dsp:nvSpPr>
      <dsp:spPr>
        <a:xfrm>
          <a:off x="281212" y="2903164"/>
          <a:ext cx="1119386" cy="684782"/>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Mesne zajednice</a:t>
          </a:r>
          <a:endParaRPr lang="en-US" sz="1400" kern="1200" dirty="0"/>
        </a:p>
      </dsp:txBody>
      <dsp:txXfrm>
        <a:off x="301269" y="2923221"/>
        <a:ext cx="1079272" cy="644668"/>
      </dsp:txXfrm>
    </dsp:sp>
    <dsp:sp modelId="{FDD76D25-2A08-46FF-8C07-2877A0C9FB2D}">
      <dsp:nvSpPr>
        <dsp:cNvPr id="0" name=""/>
        <dsp:cNvSpPr/>
      </dsp:nvSpPr>
      <dsp:spPr>
        <a:xfrm rot="13081559">
          <a:off x="877393" y="1806519"/>
          <a:ext cx="158022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915FF-FAD2-4327-A8E8-FB9B137542A2}">
      <dsp:nvSpPr>
        <dsp:cNvPr id="0" name=""/>
        <dsp:cNvSpPr/>
      </dsp:nvSpPr>
      <dsp:spPr>
        <a:xfrm>
          <a:off x="0" y="489141"/>
          <a:ext cx="2090217" cy="216047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955" tIns="20955" rIns="20955" bIns="20955" numCol="1" spcCol="1270" anchor="ctr" anchorCtr="0">
          <a:noAutofit/>
        </a:bodyPr>
        <a:lstStyle/>
        <a:p>
          <a:pPr marL="0" lvl="0" indent="0" algn="l" defTabSz="488950">
            <a:lnSpc>
              <a:spcPct val="90000"/>
            </a:lnSpc>
            <a:spcBef>
              <a:spcPct val="0"/>
            </a:spcBef>
            <a:spcAft>
              <a:spcPct val="35000"/>
            </a:spcAft>
            <a:buNone/>
          </a:pPr>
          <a:r>
            <a:rPr lang="sr-Latn-RS" altLang="en-US" sz="1100" kern="1200" dirty="0">
              <a:cs typeface="Calibri" panose="020F0502020204030204" pitchFamily="34" charset="0"/>
            </a:rPr>
            <a:t>- </a:t>
          </a:r>
          <a:r>
            <a:rPr lang="sr-Latn-RS" altLang="en-US" sz="1400" kern="1200" dirty="0">
              <a:cs typeface="Calibri" panose="020F0502020204030204" pitchFamily="34" charset="0"/>
            </a:rPr>
            <a:t>Predškolska ustanova </a:t>
          </a:r>
        </a:p>
        <a:p>
          <a:pPr marL="0" lvl="0" indent="0" algn="l" defTabSz="488950">
            <a:lnSpc>
              <a:spcPct val="90000"/>
            </a:lnSpc>
            <a:spcBef>
              <a:spcPct val="0"/>
            </a:spcBef>
            <a:spcAft>
              <a:spcPct val="35000"/>
            </a:spcAft>
            <a:buNone/>
          </a:pPr>
          <a:r>
            <a:rPr lang="sr-Latn-RS" altLang="en-US" sz="1400" kern="1200" dirty="0">
              <a:cs typeface="Calibri" panose="020F0502020204030204" pitchFamily="34" charset="0"/>
            </a:rPr>
            <a:t>- Biblioteka “Muhamed </a:t>
          </a:r>
          <a:r>
            <a:rPr lang="sr-Latn-RS" altLang="en-US" sz="1400" kern="1200" dirty="0" err="1">
              <a:cs typeface="Calibri" panose="020F0502020204030204" pitchFamily="34" charset="0"/>
            </a:rPr>
            <a:t>Abdagić</a:t>
          </a:r>
          <a:r>
            <a:rPr lang="sr-Latn-RS" altLang="en-US" sz="1400" kern="1200" dirty="0">
              <a:cs typeface="Calibri" panose="020F0502020204030204" pitchFamily="34" charset="0"/>
            </a:rPr>
            <a:t>”</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Ustanova Kulture Sjenica</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Ustanova za sport i rekreaciju Sjenica</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Turistička organizacija Sjenica</a:t>
          </a:r>
        </a:p>
      </dsp:txBody>
      <dsp:txXfrm>
        <a:off x="61220" y="550361"/>
        <a:ext cx="1967777" cy="2038030"/>
      </dsp:txXfrm>
    </dsp:sp>
    <dsp:sp modelId="{EA842F94-5DAB-40BA-A137-4DDCD4A7DE5B}">
      <dsp:nvSpPr>
        <dsp:cNvPr id="0" name=""/>
        <dsp:cNvSpPr/>
      </dsp:nvSpPr>
      <dsp:spPr>
        <a:xfrm rot="15953976">
          <a:off x="2638241" y="1355941"/>
          <a:ext cx="1207777"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EC9E4-4DCD-4C5C-B3E7-3180A7E676BC}">
      <dsp:nvSpPr>
        <dsp:cNvPr id="0" name=""/>
        <dsp:cNvSpPr/>
      </dsp:nvSpPr>
      <dsp:spPr>
        <a:xfrm>
          <a:off x="2460502" y="442647"/>
          <a:ext cx="1226013" cy="98081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Opštinska vlast i stručne službe</a:t>
          </a:r>
          <a:endParaRPr lang="en-US" sz="1400" kern="1200" dirty="0"/>
        </a:p>
      </dsp:txBody>
      <dsp:txXfrm>
        <a:off x="2489229" y="471374"/>
        <a:ext cx="1168559" cy="923356"/>
      </dsp:txXfrm>
    </dsp:sp>
    <dsp:sp modelId="{FBD8A9BB-6C42-4425-B777-7048E4BC7509}">
      <dsp:nvSpPr>
        <dsp:cNvPr id="0" name=""/>
        <dsp:cNvSpPr/>
      </dsp:nvSpPr>
      <dsp:spPr>
        <a:xfrm rot="18217134">
          <a:off x="3549411" y="1475706"/>
          <a:ext cx="161828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D46BF-6C10-4C41-9833-659933681F6E}">
      <dsp:nvSpPr>
        <dsp:cNvPr id="0" name=""/>
        <dsp:cNvSpPr/>
      </dsp:nvSpPr>
      <dsp:spPr>
        <a:xfrm>
          <a:off x="3936801" y="442658"/>
          <a:ext cx="1607867" cy="1182504"/>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x-none" sz="1400" kern="1200" dirty="0"/>
            <a:t>-</a:t>
          </a:r>
          <a:r>
            <a:rPr lang="sr-Latn-RS" sz="1400" kern="1200" dirty="0"/>
            <a:t>Dom zdravlja</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Osnovne škole</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Srednja škola</a:t>
          </a:r>
          <a:endParaRPr lang="x-none" sz="1400" kern="1200" dirty="0"/>
        </a:p>
        <a:p>
          <a:pPr marL="0" lvl="0" indent="0" algn="ctr" defTabSz="622300">
            <a:lnSpc>
              <a:spcPct val="90000"/>
            </a:lnSpc>
            <a:spcBef>
              <a:spcPct val="0"/>
            </a:spcBef>
            <a:spcAft>
              <a:spcPct val="35000"/>
            </a:spcAft>
            <a:buNone/>
          </a:pPr>
          <a:r>
            <a:rPr lang="x-none" sz="1400" kern="1200" dirty="0"/>
            <a:t>- </a:t>
          </a:r>
          <a:r>
            <a:rPr lang="sr-Latn-RS" sz="1400" kern="1200" dirty="0"/>
            <a:t>Centar za socijalni rad</a:t>
          </a:r>
          <a:endParaRPr lang="en-US" sz="1400" kern="1200" dirty="0"/>
        </a:p>
      </dsp:txBody>
      <dsp:txXfrm>
        <a:off x="3971435" y="477292"/>
        <a:ext cx="1538599" cy="1113236"/>
      </dsp:txXfrm>
    </dsp:sp>
    <dsp:sp modelId="{5587016C-A0FA-4F4B-A93A-619E3C6DAE9A}">
      <dsp:nvSpPr>
        <dsp:cNvPr id="0" name=""/>
        <dsp:cNvSpPr/>
      </dsp:nvSpPr>
      <dsp:spPr>
        <a:xfrm rot="20311830">
          <a:off x="4325015" y="2314878"/>
          <a:ext cx="1512009"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7BD5D-D88B-4BDF-9C04-9A8FDBA87F2E}">
      <dsp:nvSpPr>
        <dsp:cNvPr id="0" name=""/>
        <dsp:cNvSpPr/>
      </dsp:nvSpPr>
      <dsp:spPr>
        <a:xfrm>
          <a:off x="5184569" y="1944223"/>
          <a:ext cx="1199997" cy="68706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Građanstvo</a:t>
          </a:r>
          <a:endParaRPr lang="en-US" sz="1400" kern="1200" dirty="0"/>
        </a:p>
      </dsp:txBody>
      <dsp:txXfrm>
        <a:off x="5204693" y="1964347"/>
        <a:ext cx="1159749" cy="646819"/>
      </dsp:txXfrm>
    </dsp:sp>
    <dsp:sp modelId="{284CB80C-4A81-4C68-A0A3-0C7778EF5784}">
      <dsp:nvSpPr>
        <dsp:cNvPr id="0" name=""/>
        <dsp:cNvSpPr/>
      </dsp:nvSpPr>
      <dsp:spPr>
        <a:xfrm>
          <a:off x="4465735" y="3038037"/>
          <a:ext cx="1431861"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C7C03A-703D-4B14-80CF-03DA2C962947}">
      <dsp:nvSpPr>
        <dsp:cNvPr id="0" name=""/>
        <dsp:cNvSpPr/>
      </dsp:nvSpPr>
      <dsp:spPr>
        <a:xfrm>
          <a:off x="5284589" y="2973460"/>
          <a:ext cx="1226013" cy="62831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Nevladine organizacije</a:t>
          </a:r>
          <a:endParaRPr lang="en-US" sz="1400" kern="1200" dirty="0"/>
        </a:p>
      </dsp:txBody>
      <dsp:txXfrm>
        <a:off x="5302992" y="2991863"/>
        <a:ext cx="1189207" cy="591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1674-1235-4FA7-9CBC-B675F6713E38}">
      <dsp:nvSpPr>
        <dsp:cNvPr id="0" name=""/>
        <dsp:cNvSpPr/>
      </dsp:nvSpPr>
      <dsp:spPr>
        <a:xfrm>
          <a:off x="1879998" y="2263316"/>
          <a:ext cx="519062" cy="2064042"/>
        </a:xfrm>
        <a:custGeom>
          <a:avLst/>
          <a:gdLst/>
          <a:ahLst/>
          <a:cxnLst/>
          <a:rect l="0" t="0" r="0" b="0"/>
          <a:pathLst>
            <a:path>
              <a:moveTo>
                <a:pt x="0" y="0"/>
              </a:moveTo>
              <a:lnTo>
                <a:pt x="259531" y="0"/>
              </a:lnTo>
              <a:lnTo>
                <a:pt x="259531" y="2064042"/>
              </a:lnTo>
              <a:lnTo>
                <a:pt x="519062" y="2064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86322" y="3242129"/>
        <a:ext cx="106415" cy="106415"/>
      </dsp:txXfrm>
    </dsp:sp>
    <dsp:sp modelId="{EE8B77DA-77C5-46AD-80A2-BD307CFE9F0A}">
      <dsp:nvSpPr>
        <dsp:cNvPr id="0" name=""/>
        <dsp:cNvSpPr/>
      </dsp:nvSpPr>
      <dsp:spPr>
        <a:xfrm>
          <a:off x="1879998" y="2263316"/>
          <a:ext cx="519062" cy="1479230"/>
        </a:xfrm>
        <a:custGeom>
          <a:avLst/>
          <a:gdLst/>
          <a:ahLst/>
          <a:cxnLst/>
          <a:rect l="0" t="0" r="0" b="0"/>
          <a:pathLst>
            <a:path>
              <a:moveTo>
                <a:pt x="0" y="0"/>
              </a:moveTo>
              <a:lnTo>
                <a:pt x="259531" y="0"/>
              </a:lnTo>
              <a:lnTo>
                <a:pt x="259531" y="1479230"/>
              </a:lnTo>
              <a:lnTo>
                <a:pt x="519062" y="1479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338" y="2963739"/>
        <a:ext cx="78382" cy="78382"/>
      </dsp:txXfrm>
    </dsp:sp>
    <dsp:sp modelId="{531482B3-13DA-4E77-8EF9-7A508768A321}">
      <dsp:nvSpPr>
        <dsp:cNvPr id="0" name=""/>
        <dsp:cNvSpPr/>
      </dsp:nvSpPr>
      <dsp:spPr>
        <a:xfrm>
          <a:off x="1879998" y="2263316"/>
          <a:ext cx="519062" cy="900791"/>
        </a:xfrm>
        <a:custGeom>
          <a:avLst/>
          <a:gdLst/>
          <a:ahLst/>
          <a:cxnLst/>
          <a:rect l="0" t="0" r="0" b="0"/>
          <a:pathLst>
            <a:path>
              <a:moveTo>
                <a:pt x="0" y="0"/>
              </a:moveTo>
              <a:lnTo>
                <a:pt x="259531" y="0"/>
              </a:lnTo>
              <a:lnTo>
                <a:pt x="259531" y="900791"/>
              </a:lnTo>
              <a:lnTo>
                <a:pt x="519062" y="900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3538" y="2687720"/>
        <a:ext cx="51982" cy="51982"/>
      </dsp:txXfrm>
    </dsp:sp>
    <dsp:sp modelId="{F1903401-CDA9-4777-A04C-F19A89F110A0}">
      <dsp:nvSpPr>
        <dsp:cNvPr id="0" name=""/>
        <dsp:cNvSpPr/>
      </dsp:nvSpPr>
      <dsp:spPr>
        <a:xfrm>
          <a:off x="1879998" y="2263316"/>
          <a:ext cx="519062" cy="135114"/>
        </a:xfrm>
        <a:custGeom>
          <a:avLst/>
          <a:gdLst/>
          <a:ahLst/>
          <a:cxnLst/>
          <a:rect l="0" t="0" r="0" b="0"/>
          <a:pathLst>
            <a:path>
              <a:moveTo>
                <a:pt x="0" y="0"/>
              </a:moveTo>
              <a:lnTo>
                <a:pt x="259531" y="0"/>
              </a:lnTo>
              <a:lnTo>
                <a:pt x="259531" y="135114"/>
              </a:lnTo>
              <a:lnTo>
                <a:pt x="519062" y="1351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6120" y="2317464"/>
        <a:ext cx="26818" cy="26818"/>
      </dsp:txXfrm>
    </dsp:sp>
    <dsp:sp modelId="{25CF5DCC-0AE9-4D09-ABC1-8BE4D97FDFCB}">
      <dsp:nvSpPr>
        <dsp:cNvPr id="0" name=""/>
        <dsp:cNvSpPr/>
      </dsp:nvSpPr>
      <dsp:spPr>
        <a:xfrm>
          <a:off x="1879998" y="960341"/>
          <a:ext cx="543043" cy="1302974"/>
        </a:xfrm>
        <a:custGeom>
          <a:avLst/>
          <a:gdLst/>
          <a:ahLst/>
          <a:cxnLst/>
          <a:rect l="0" t="0" r="0" b="0"/>
          <a:pathLst>
            <a:path>
              <a:moveTo>
                <a:pt x="0" y="1302974"/>
              </a:moveTo>
              <a:lnTo>
                <a:pt x="271521" y="1302974"/>
              </a:lnTo>
              <a:lnTo>
                <a:pt x="271521" y="0"/>
              </a:lnTo>
              <a:lnTo>
                <a:pt x="5430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230" y="1576538"/>
        <a:ext cx="70580" cy="70580"/>
      </dsp:txXfrm>
    </dsp:sp>
    <dsp:sp modelId="{D1C52863-34A6-4E04-9740-6E0567681A8F}">
      <dsp:nvSpPr>
        <dsp:cNvPr id="0" name=""/>
        <dsp:cNvSpPr/>
      </dsp:nvSpPr>
      <dsp:spPr>
        <a:xfrm rot="16200000">
          <a:off x="-725304" y="1535702"/>
          <a:ext cx="3755377" cy="1455227"/>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r-Latn-RS" sz="3000" kern="1200" dirty="0"/>
            <a:t>Na osnovu čega se donosi budžet?</a:t>
          </a:r>
          <a:endParaRPr lang="en-US" sz="3000" kern="1200" dirty="0"/>
        </a:p>
      </dsp:txBody>
      <dsp:txXfrm>
        <a:off x="-725304" y="1535702"/>
        <a:ext cx="3755377" cy="1455227"/>
      </dsp:txXfrm>
    </dsp:sp>
    <dsp:sp modelId="{AD67EDBF-32B4-495C-A262-4812FBE80932}">
      <dsp:nvSpPr>
        <dsp:cNvPr id="0" name=""/>
        <dsp:cNvSpPr/>
      </dsp:nvSpPr>
      <dsp:spPr>
        <a:xfrm>
          <a:off x="2423042" y="49912"/>
          <a:ext cx="4925648" cy="1820858"/>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sr-Latn-RS" sz="1400" kern="1200" dirty="0"/>
            <a:t>Zakoni i propisi:</a:t>
          </a:r>
        </a:p>
        <a:p>
          <a:pPr marL="0" lvl="0" indent="0" algn="l" defTabSz="622300">
            <a:lnSpc>
              <a:spcPct val="90000"/>
            </a:lnSpc>
            <a:spcBef>
              <a:spcPct val="0"/>
            </a:spcBef>
            <a:spcAft>
              <a:spcPct val="35000"/>
            </a:spcAft>
            <a:buNone/>
          </a:pPr>
          <a:r>
            <a:rPr lang="sr-Latn-RS" sz="1400" kern="1200" dirty="0"/>
            <a:t>Zakon o finansiranju lokalne samouprave,</a:t>
          </a:r>
        </a:p>
        <a:p>
          <a:pPr marL="0" lvl="0" indent="0" algn="l" defTabSz="622300">
            <a:lnSpc>
              <a:spcPct val="90000"/>
            </a:lnSpc>
            <a:spcBef>
              <a:spcPct val="0"/>
            </a:spcBef>
            <a:spcAft>
              <a:spcPct val="35000"/>
            </a:spcAft>
            <a:buNone/>
          </a:pPr>
          <a:r>
            <a:rPr lang="sr-Latn-RS" sz="1400" kern="1200" dirty="0"/>
            <a:t>Zakon o budžetskom sistemu,</a:t>
          </a:r>
        </a:p>
        <a:p>
          <a:pPr marL="0" lvl="0" indent="0" algn="l" defTabSz="622300">
            <a:lnSpc>
              <a:spcPct val="90000"/>
            </a:lnSpc>
            <a:spcBef>
              <a:spcPct val="0"/>
            </a:spcBef>
            <a:spcAft>
              <a:spcPct val="35000"/>
            </a:spcAft>
            <a:buNone/>
          </a:pPr>
          <a:r>
            <a:rPr lang="sr-Latn-RS" sz="1400" kern="1200" dirty="0"/>
            <a:t>Zakon o lokalnoj samoupravi, </a:t>
          </a:r>
        </a:p>
        <a:p>
          <a:pPr marL="0" lvl="0" indent="0" algn="l" defTabSz="622300">
            <a:lnSpc>
              <a:spcPct val="90000"/>
            </a:lnSpc>
            <a:spcBef>
              <a:spcPct val="0"/>
            </a:spcBef>
            <a:spcAft>
              <a:spcPct val="35000"/>
            </a:spcAft>
            <a:buNone/>
          </a:pPr>
          <a:r>
            <a:rPr lang="sr-Latn-RS" sz="1400" kern="1200" dirty="0"/>
            <a:t>Uputstvo Ministarstva finansija za pripremu odluke o budžetu za 2024. godinu i dr.</a:t>
          </a:r>
        </a:p>
        <a:p>
          <a:pPr marL="0" lvl="0" indent="0" algn="l" defTabSz="622300">
            <a:lnSpc>
              <a:spcPct val="90000"/>
            </a:lnSpc>
            <a:spcBef>
              <a:spcPct val="0"/>
            </a:spcBef>
            <a:spcAft>
              <a:spcPct val="35000"/>
            </a:spcAft>
            <a:buNone/>
          </a:pPr>
          <a:r>
            <a:rPr lang="sr-Latn-RS" sz="1400" kern="1200" dirty="0"/>
            <a:t>Svi posebni propisi kojima su utvrđene nadležnosti JLS</a:t>
          </a:r>
          <a:endParaRPr lang="sr-Cyrl-RS" sz="1400" kern="1200" dirty="0">
            <a:solidFill>
              <a:schemeClr val="tx1"/>
            </a:solidFill>
          </a:endParaRPr>
        </a:p>
      </dsp:txBody>
      <dsp:txXfrm>
        <a:off x="2423042" y="49912"/>
        <a:ext cx="4925648" cy="1820858"/>
      </dsp:txXfrm>
    </dsp:sp>
    <dsp:sp modelId="{A288E7CD-845A-4B30-8D9E-0FCFF4059FF8}">
      <dsp:nvSpPr>
        <dsp:cNvPr id="0" name=""/>
        <dsp:cNvSpPr/>
      </dsp:nvSpPr>
      <dsp:spPr>
        <a:xfrm>
          <a:off x="2399061" y="2021069"/>
          <a:ext cx="4887730" cy="754722"/>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Strateški dokumenti:</a:t>
          </a:r>
        </a:p>
        <a:p>
          <a:pPr marL="0" lvl="0" indent="0" algn="l" defTabSz="622300">
            <a:lnSpc>
              <a:spcPct val="90000"/>
            </a:lnSpc>
            <a:spcBef>
              <a:spcPct val="0"/>
            </a:spcBef>
            <a:spcAft>
              <a:spcPct val="35000"/>
            </a:spcAft>
            <a:buNone/>
          </a:pPr>
          <a:r>
            <a:rPr lang="sr-Latn-RS" sz="1400" kern="1200" dirty="0"/>
            <a:t>Strategija i Plan razvoja opštine </a:t>
          </a:r>
        </a:p>
        <a:p>
          <a:pPr marL="0" lvl="0" indent="0" algn="l" defTabSz="622300">
            <a:lnSpc>
              <a:spcPct val="90000"/>
            </a:lnSpc>
            <a:spcBef>
              <a:spcPct val="0"/>
            </a:spcBef>
            <a:spcAft>
              <a:spcPct val="35000"/>
            </a:spcAft>
            <a:buNone/>
          </a:pPr>
          <a:r>
            <a:rPr lang="sr-Latn-RS" sz="1400" kern="1200" dirty="0"/>
            <a:t>Akcioni planovi za pojedine oblasti; </a:t>
          </a:r>
        </a:p>
      </dsp:txBody>
      <dsp:txXfrm>
        <a:off x="2399061" y="2021069"/>
        <a:ext cx="4887730" cy="754722"/>
      </dsp:txXfrm>
    </dsp:sp>
    <dsp:sp modelId="{573F9BF2-AC82-43FC-A361-118085DB3D65}">
      <dsp:nvSpPr>
        <dsp:cNvPr id="0" name=""/>
        <dsp:cNvSpPr/>
      </dsp:nvSpPr>
      <dsp:spPr>
        <a:xfrm>
          <a:off x="2399061" y="2973605"/>
          <a:ext cx="4895853" cy="381004"/>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Potrebe budžetskih korisnika</a:t>
          </a:r>
          <a:endParaRPr lang="en-US" sz="1400" kern="1200" dirty="0"/>
        </a:p>
      </dsp:txBody>
      <dsp:txXfrm>
        <a:off x="2399061" y="2973605"/>
        <a:ext cx="4895853" cy="381004"/>
      </dsp:txXfrm>
    </dsp:sp>
    <dsp:sp modelId="{B2DE3A8A-BA09-499F-9C72-0630724E4538}">
      <dsp:nvSpPr>
        <dsp:cNvPr id="0" name=""/>
        <dsp:cNvSpPr/>
      </dsp:nvSpPr>
      <dsp:spPr>
        <a:xfrm>
          <a:off x="2399061" y="3552423"/>
          <a:ext cx="4896736" cy="380245"/>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Započeti projekti iz ranijih godina</a:t>
          </a:r>
        </a:p>
      </dsp:txBody>
      <dsp:txXfrm>
        <a:off x="2399061" y="3552423"/>
        <a:ext cx="4896736" cy="380245"/>
      </dsp:txXfrm>
    </dsp:sp>
    <dsp:sp modelId="{94F14A6F-3CD0-4A17-88D3-6F4D0EB2D4E6}">
      <dsp:nvSpPr>
        <dsp:cNvPr id="0" name=""/>
        <dsp:cNvSpPr/>
      </dsp:nvSpPr>
      <dsp:spPr>
        <a:xfrm>
          <a:off x="2399061" y="4130482"/>
          <a:ext cx="4921313" cy="39375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Ostvarenje prošlogodišnjeg budžeta</a:t>
          </a:r>
          <a:endParaRPr lang="en-US" sz="1400" kern="1200" dirty="0"/>
        </a:p>
      </dsp:txBody>
      <dsp:txXfrm>
        <a:off x="2399061" y="4130482"/>
        <a:ext cx="4921313" cy="393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E659A-663E-485D-BF89-FD74BE74A5C4}">
      <dsp:nvSpPr>
        <dsp:cNvPr id="0" name=""/>
        <dsp:cNvSpPr/>
      </dsp:nvSpPr>
      <dsp:spPr>
        <a:xfrm>
          <a:off x="2874" y="294484"/>
          <a:ext cx="1271712" cy="11637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r-Latn-RS" sz="800" kern="1200" dirty="0"/>
            <a:t>Sredstva iz budžeta opštine</a:t>
          </a:r>
          <a:endParaRPr lang="x-none" sz="800" kern="1200" dirty="0"/>
        </a:p>
        <a:p>
          <a:pPr marL="0" lvl="0" indent="0" algn="ctr" defTabSz="355600">
            <a:lnSpc>
              <a:spcPct val="90000"/>
            </a:lnSpc>
            <a:spcBef>
              <a:spcPct val="0"/>
            </a:spcBef>
            <a:spcAft>
              <a:spcPct val="35000"/>
            </a:spcAft>
            <a:buNone/>
          </a:pPr>
          <a:r>
            <a:rPr lang="sr-Latn-RS" sz="1000" kern="1200" dirty="0">
              <a:solidFill>
                <a:schemeClr val="bg1"/>
              </a:solidFill>
            </a:rPr>
            <a:t>942754249</a:t>
          </a:r>
          <a:endParaRPr lang="en-US" sz="1000" kern="1200" dirty="0">
            <a:solidFill>
              <a:schemeClr val="bg1"/>
            </a:solidFill>
          </a:endParaRPr>
        </a:p>
      </dsp:txBody>
      <dsp:txXfrm>
        <a:off x="189112" y="464916"/>
        <a:ext cx="899236" cy="822918"/>
      </dsp:txXfrm>
    </dsp:sp>
    <dsp:sp modelId="{98F3E7AB-6934-48FA-B82F-FBEAF1B2375D}">
      <dsp:nvSpPr>
        <dsp:cNvPr id="0" name=""/>
        <dsp:cNvSpPr/>
      </dsp:nvSpPr>
      <dsp:spPr>
        <a:xfrm>
          <a:off x="1348438" y="612621"/>
          <a:ext cx="527508" cy="527508"/>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18359" y="814340"/>
        <a:ext cx="387666" cy="124070"/>
      </dsp:txXfrm>
    </dsp:sp>
    <dsp:sp modelId="{8CFB3707-3384-4032-94E1-FB13B882A8C3}">
      <dsp:nvSpPr>
        <dsp:cNvPr id="0" name=""/>
        <dsp:cNvSpPr/>
      </dsp:nvSpPr>
      <dsp:spPr>
        <a:xfrm>
          <a:off x="1949797" y="224257"/>
          <a:ext cx="1446927" cy="1304236"/>
        </a:xfrm>
        <a:prstGeom prst="ellipse">
          <a:avLst/>
        </a:prstGeom>
        <a:solidFill>
          <a:schemeClr val="accent4">
            <a:hueOff val="3470782"/>
            <a:satOff val="-19734"/>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solidFill>
                <a:schemeClr val="bg1"/>
              </a:solidFill>
            </a:rPr>
            <a:t>Sredstva iz sopstvenih izvora</a:t>
          </a:r>
          <a:endParaRPr lang="en-US" sz="1200" kern="1200" dirty="0">
            <a:solidFill>
              <a:schemeClr val="bg1"/>
            </a:solidFill>
          </a:endParaRPr>
        </a:p>
        <a:p>
          <a:pPr marL="0" lvl="0" indent="0" algn="ctr" defTabSz="533400">
            <a:lnSpc>
              <a:spcPct val="90000"/>
            </a:lnSpc>
            <a:spcBef>
              <a:spcPct val="0"/>
            </a:spcBef>
            <a:spcAft>
              <a:spcPct val="35000"/>
            </a:spcAft>
            <a:buNone/>
          </a:pPr>
          <a:r>
            <a:rPr lang="sr-Latn-RS" sz="1200" kern="1200" dirty="0">
              <a:solidFill>
                <a:schemeClr val="bg1"/>
              </a:solidFill>
            </a:rPr>
            <a:t>3.554.232</a:t>
          </a:r>
          <a:endParaRPr lang="en-US" sz="1200" kern="1200" dirty="0">
            <a:solidFill>
              <a:schemeClr val="bg1"/>
            </a:solidFill>
          </a:endParaRPr>
        </a:p>
      </dsp:txBody>
      <dsp:txXfrm>
        <a:off x="2161695" y="415258"/>
        <a:ext cx="1023131" cy="922234"/>
      </dsp:txXfrm>
    </dsp:sp>
    <dsp:sp modelId="{52C11650-235F-49C7-9E92-A3E679560156}">
      <dsp:nvSpPr>
        <dsp:cNvPr id="0" name=""/>
        <dsp:cNvSpPr/>
      </dsp:nvSpPr>
      <dsp:spPr>
        <a:xfrm>
          <a:off x="3470575" y="612621"/>
          <a:ext cx="527508" cy="527508"/>
        </a:xfrm>
        <a:prstGeom prst="mathPlus">
          <a:avLst/>
        </a:prstGeom>
        <a:solidFill>
          <a:schemeClr val="accent4">
            <a:hueOff val="5206173"/>
            <a:satOff val="-29601"/>
            <a:lumOff val="9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x-none" sz="900" kern="1200"/>
        </a:p>
      </dsp:txBody>
      <dsp:txXfrm>
        <a:off x="3540496" y="814340"/>
        <a:ext cx="387666" cy="124070"/>
      </dsp:txXfrm>
    </dsp:sp>
    <dsp:sp modelId="{0B1D3342-4CEF-4559-A1BF-270D43F0B7E6}">
      <dsp:nvSpPr>
        <dsp:cNvPr id="0" name=""/>
        <dsp:cNvSpPr/>
      </dsp:nvSpPr>
      <dsp:spPr>
        <a:xfrm>
          <a:off x="4071934" y="338785"/>
          <a:ext cx="1321553" cy="1075179"/>
        </a:xfrm>
        <a:prstGeom prst="ellipse">
          <a:avLst/>
        </a:prstGeom>
        <a:solidFill>
          <a:schemeClr val="accent4">
            <a:hueOff val="6941564"/>
            <a:satOff val="-39468"/>
            <a:lumOff val="1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solidFill>
                <a:schemeClr val="bg1"/>
              </a:solidFill>
            </a:rPr>
            <a:t>Sredstva iz ostalih izvora</a:t>
          </a:r>
        </a:p>
        <a:p>
          <a:pPr marL="0" lvl="0" indent="0" algn="ctr" defTabSz="533400">
            <a:lnSpc>
              <a:spcPct val="90000"/>
            </a:lnSpc>
            <a:spcBef>
              <a:spcPct val="0"/>
            </a:spcBef>
            <a:spcAft>
              <a:spcPct val="35000"/>
            </a:spcAft>
            <a:buNone/>
          </a:pPr>
          <a:r>
            <a:rPr lang="sr-Latn-RS" sz="1200" kern="1200" dirty="0">
              <a:solidFill>
                <a:schemeClr val="bg1"/>
              </a:solidFill>
            </a:rPr>
            <a:t>142.226.754</a:t>
          </a:r>
          <a:endParaRPr lang="en-US" sz="1200" kern="1200" dirty="0">
            <a:solidFill>
              <a:schemeClr val="bg1"/>
            </a:solidFill>
          </a:endParaRPr>
        </a:p>
      </dsp:txBody>
      <dsp:txXfrm>
        <a:off x="4265471" y="496241"/>
        <a:ext cx="934479" cy="760267"/>
      </dsp:txXfrm>
    </dsp:sp>
    <dsp:sp modelId="{920A2033-52E4-4B7A-89D9-2E64FB062698}">
      <dsp:nvSpPr>
        <dsp:cNvPr id="0" name=""/>
        <dsp:cNvSpPr/>
      </dsp:nvSpPr>
      <dsp:spPr>
        <a:xfrm>
          <a:off x="5467339" y="612621"/>
          <a:ext cx="527508" cy="527508"/>
        </a:xfrm>
        <a:prstGeom prst="mathEqual">
          <a:avLst/>
        </a:prstGeom>
        <a:solidFill>
          <a:schemeClr val="accent4">
            <a:hueOff val="10412346"/>
            <a:satOff val="-59202"/>
            <a:lumOff val="19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37260" y="721288"/>
        <a:ext cx="387666" cy="310174"/>
      </dsp:txXfrm>
    </dsp:sp>
    <dsp:sp modelId="{6C1FFF0F-B1A4-4C41-B9D3-30452A0DFA4B}">
      <dsp:nvSpPr>
        <dsp:cNvPr id="0" name=""/>
        <dsp:cNvSpPr/>
      </dsp:nvSpPr>
      <dsp:spPr>
        <a:xfrm>
          <a:off x="6068698" y="491576"/>
          <a:ext cx="1633283" cy="769597"/>
        </a:xfrm>
        <a:prstGeom prst="ellipse">
          <a:avLst/>
        </a:prstGeom>
        <a:solidFill>
          <a:schemeClr val="accent4">
            <a:hueOff val="10412346"/>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Ukupan budžet opštine</a:t>
          </a:r>
          <a:endParaRPr lang="x-none" sz="1100" kern="1200" dirty="0">
            <a:solidFill>
              <a:schemeClr val="bg1"/>
            </a:solidFill>
          </a:endParaRPr>
        </a:p>
        <a:p>
          <a:pPr marL="0" lvl="0" indent="0" algn="ctr" defTabSz="488950">
            <a:lnSpc>
              <a:spcPct val="90000"/>
            </a:lnSpc>
            <a:spcBef>
              <a:spcPct val="0"/>
            </a:spcBef>
            <a:spcAft>
              <a:spcPct val="35000"/>
            </a:spcAft>
            <a:buNone/>
          </a:pPr>
          <a:r>
            <a:rPr lang="sr-Latn-RS" sz="1200" kern="1200" dirty="0">
              <a:solidFill>
                <a:schemeClr val="bg1"/>
              </a:solidFill>
            </a:rPr>
            <a:t>1.088.515.235,00</a:t>
          </a:r>
          <a:endParaRPr lang="en-US" sz="1200" kern="1200" dirty="0">
            <a:solidFill>
              <a:schemeClr val="bg1"/>
            </a:solidFill>
          </a:endParaRPr>
        </a:p>
      </dsp:txBody>
      <dsp:txXfrm>
        <a:off x="6307887" y="604281"/>
        <a:ext cx="1154905" cy="544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0" y="343092"/>
          <a:ext cx="1866900"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l" defTabSz="622300">
            <a:lnSpc>
              <a:spcPct val="90000"/>
            </a:lnSpc>
            <a:spcBef>
              <a:spcPct val="0"/>
            </a:spcBef>
            <a:spcAft>
              <a:spcPct val="35000"/>
            </a:spcAft>
            <a:buNone/>
          </a:pPr>
          <a:r>
            <a:rPr lang="sr-Latn-RS" sz="1400" b="1" kern="1200" dirty="0"/>
            <a:t>Poreski prihodi</a:t>
          </a:r>
        </a:p>
      </dsp:txBody>
      <dsp:txXfrm>
        <a:off x="0" y="343092"/>
        <a:ext cx="1866900" cy="267300"/>
      </dsp:txXfrm>
    </dsp:sp>
    <dsp:sp modelId="{02385D1D-92EB-445D-B736-940004751C79}">
      <dsp:nvSpPr>
        <dsp:cNvPr id="0" name=""/>
        <dsp:cNvSpPr/>
      </dsp:nvSpPr>
      <dsp:spPr>
        <a:xfrm>
          <a:off x="1866899" y="125911"/>
          <a:ext cx="373380" cy="70166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389631" y="125911"/>
          <a:ext cx="5077968" cy="70166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prikupljaju obaveznim plaćanjima poreskih obveznika bez obaveze izvršenja specijalne usluge zauzvrat</a:t>
          </a:r>
        </a:p>
      </dsp:txBody>
      <dsp:txXfrm>
        <a:off x="2389631" y="125911"/>
        <a:ext cx="5077968" cy="701662"/>
      </dsp:txXfrm>
    </dsp:sp>
    <dsp:sp modelId="{F40D94EA-52E0-4740-A924-EAF350BDF213}">
      <dsp:nvSpPr>
        <dsp:cNvPr id="0" name=""/>
        <dsp:cNvSpPr/>
      </dsp:nvSpPr>
      <dsp:spPr>
        <a:xfrm>
          <a:off x="0" y="1481585"/>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a:t>Donacije i transferi</a:t>
          </a:r>
        </a:p>
      </dsp:txBody>
      <dsp:txXfrm>
        <a:off x="0" y="1481585"/>
        <a:ext cx="1866900" cy="211612"/>
      </dsp:txXfrm>
    </dsp:sp>
    <dsp:sp modelId="{0E930D30-96BC-4D43-B65A-EE88C46DBE48}">
      <dsp:nvSpPr>
        <dsp:cNvPr id="0" name=""/>
        <dsp:cNvSpPr/>
      </dsp:nvSpPr>
      <dsp:spPr>
        <a:xfrm>
          <a:off x="1866899" y="859973"/>
          <a:ext cx="373380" cy="145483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389631" y="859973"/>
          <a:ext cx="5077968" cy="145483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sp:txBody>
      <dsp:txXfrm>
        <a:off x="2389631" y="859973"/>
        <a:ext cx="5077968" cy="1454835"/>
      </dsp:txXfrm>
    </dsp:sp>
    <dsp:sp modelId="{CCB8139E-CA19-491D-9FCD-6BF28923C725}">
      <dsp:nvSpPr>
        <dsp:cNvPr id="0" name=""/>
        <dsp:cNvSpPr/>
      </dsp:nvSpPr>
      <dsp:spPr>
        <a:xfrm>
          <a:off x="0" y="2591886"/>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err="1"/>
            <a:t>Neporeski</a:t>
          </a:r>
          <a:r>
            <a:rPr lang="sr-Latn-RS" sz="1100" b="1" kern="1200" dirty="0"/>
            <a:t> prihodi</a:t>
          </a:r>
        </a:p>
      </dsp:txBody>
      <dsp:txXfrm>
        <a:off x="0" y="2591886"/>
        <a:ext cx="1866900" cy="211612"/>
      </dsp:txXfrm>
    </dsp:sp>
    <dsp:sp modelId="{14D1633C-A097-4A5A-8269-B04E98857E56}">
      <dsp:nvSpPr>
        <dsp:cNvPr id="0" name=""/>
        <dsp:cNvSpPr/>
      </dsp:nvSpPr>
      <dsp:spPr>
        <a:xfrm>
          <a:off x="1866899" y="2347209"/>
          <a:ext cx="373380" cy="70096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389631" y="2347209"/>
          <a:ext cx="5077968" cy="70096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naplaćuju za korišćenje javnih dobara (naknade), pružanje javnih usluga (takse) ili zbog kršenja ugovornih ili zakonskih odredbi (kazne i penali)</a:t>
          </a:r>
        </a:p>
      </dsp:txBody>
      <dsp:txXfrm>
        <a:off x="2389631" y="2347209"/>
        <a:ext cx="5077968" cy="700966"/>
      </dsp:txXfrm>
    </dsp:sp>
    <dsp:sp modelId="{9312B733-3AEB-49F6-8245-08553BA2949B}">
      <dsp:nvSpPr>
        <dsp:cNvPr id="0" name=""/>
        <dsp:cNvSpPr/>
      </dsp:nvSpPr>
      <dsp:spPr>
        <a:xfrm>
          <a:off x="0" y="3162714"/>
          <a:ext cx="1866900" cy="32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l" defTabSz="444500">
            <a:lnSpc>
              <a:spcPct val="90000"/>
            </a:lnSpc>
            <a:spcBef>
              <a:spcPct val="0"/>
            </a:spcBef>
            <a:spcAft>
              <a:spcPct val="35000"/>
            </a:spcAft>
            <a:buNone/>
          </a:pPr>
          <a:r>
            <a:rPr lang="sr-Latn-RS" sz="1000" b="1" kern="1200" dirty="0"/>
            <a:t>Primanja od prodaje </a:t>
          </a:r>
          <a:r>
            <a:rPr lang="sr-Latn-RS" sz="1000" b="1" kern="1200" dirty="0" err="1"/>
            <a:t>nefinansijske</a:t>
          </a:r>
          <a:r>
            <a:rPr lang="sr-Latn-RS" sz="1000" b="1" kern="1200" dirty="0"/>
            <a:t> imovine</a:t>
          </a:r>
        </a:p>
      </dsp:txBody>
      <dsp:txXfrm>
        <a:off x="0" y="3162714"/>
        <a:ext cx="1866900" cy="328556"/>
      </dsp:txXfrm>
    </dsp:sp>
    <dsp:sp modelId="{435AB433-2559-485A-A03D-C32F36288071}">
      <dsp:nvSpPr>
        <dsp:cNvPr id="0" name=""/>
        <dsp:cNvSpPr/>
      </dsp:nvSpPr>
      <dsp:spPr>
        <a:xfrm>
          <a:off x="1866899" y="3080575"/>
          <a:ext cx="373380" cy="49283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389631" y="3080575"/>
          <a:ext cx="5077968" cy="49283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kern="1200" dirty="0">
              <a:solidFill>
                <a:schemeClr val="accent1">
                  <a:lumMod val="40000"/>
                  <a:lumOff val="60000"/>
                </a:schemeClr>
              </a:solidFill>
            </a:rPr>
            <a:t>Ova primanja se ostvaruju prodajom nepokretnosti i pokretnih stvari u vlasništvu grada.</a:t>
          </a:r>
          <a:endParaRPr lang="en-US" sz="1400" kern="1200" dirty="0">
            <a:solidFill>
              <a:schemeClr val="accent1">
                <a:lumMod val="40000"/>
                <a:lumOff val="60000"/>
              </a:schemeClr>
            </a:solidFill>
          </a:endParaRPr>
        </a:p>
      </dsp:txBody>
      <dsp:txXfrm>
        <a:off x="2389631" y="3080575"/>
        <a:ext cx="5077968" cy="492834"/>
      </dsp:txXfrm>
    </dsp:sp>
    <dsp:sp modelId="{EFAACCF6-3A6A-4536-89B0-F0A7C44F6BE1}">
      <dsp:nvSpPr>
        <dsp:cNvPr id="0" name=""/>
        <dsp:cNvSpPr/>
      </dsp:nvSpPr>
      <dsp:spPr>
        <a:xfrm>
          <a:off x="0" y="3688143"/>
          <a:ext cx="1865076" cy="90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Primanja od zaduživanja i  prodaje finansijske imovine</a:t>
          </a:r>
        </a:p>
      </dsp:txBody>
      <dsp:txXfrm>
        <a:off x="0" y="3688143"/>
        <a:ext cx="1865076" cy="905229"/>
      </dsp:txXfrm>
    </dsp:sp>
    <dsp:sp modelId="{6497CA82-45EE-4BD1-AEB4-CC3961FBFB74}">
      <dsp:nvSpPr>
        <dsp:cNvPr id="0" name=""/>
        <dsp:cNvSpPr/>
      </dsp:nvSpPr>
      <dsp:spPr>
        <a:xfrm>
          <a:off x="1865076" y="3605810"/>
          <a:ext cx="373015" cy="106989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387298" y="3605810"/>
          <a:ext cx="5073009" cy="106989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kern="1200" dirty="0"/>
        </a:p>
      </dsp:txBody>
      <dsp:txXfrm>
        <a:off x="2387298" y="3605810"/>
        <a:ext cx="5073009" cy="1069896"/>
      </dsp:txXfrm>
    </dsp:sp>
    <dsp:sp modelId="{939B76D1-BB33-4E50-9ECD-839FB5787B95}">
      <dsp:nvSpPr>
        <dsp:cNvPr id="0" name=""/>
        <dsp:cNvSpPr/>
      </dsp:nvSpPr>
      <dsp:spPr>
        <a:xfrm>
          <a:off x="0" y="4793899"/>
          <a:ext cx="1866900" cy="32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Preneta sredstva </a:t>
          </a:r>
          <a:r>
            <a:rPr lang="sr-Latn-RS" sz="1100" b="1" kern="1200" dirty="0"/>
            <a:t>iz</a:t>
          </a:r>
          <a:r>
            <a:rPr lang="sr-Latn-RS" sz="900" b="1" kern="1200" dirty="0"/>
            <a:t> ranijih godina</a:t>
          </a:r>
        </a:p>
      </dsp:txBody>
      <dsp:txXfrm>
        <a:off x="0" y="4793899"/>
        <a:ext cx="1866900" cy="322987"/>
      </dsp:txXfrm>
    </dsp:sp>
    <dsp:sp modelId="{7845F59F-6101-48DE-ABCC-EC5351843F5B}">
      <dsp:nvSpPr>
        <dsp:cNvPr id="0" name=""/>
        <dsp:cNvSpPr/>
      </dsp:nvSpPr>
      <dsp:spPr>
        <a:xfrm>
          <a:off x="1866899" y="4708106"/>
          <a:ext cx="373380" cy="4945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389631" y="4708106"/>
          <a:ext cx="5077968" cy="49457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t> Predstavljaju višak prihoda budžeta grada koji nisu potrošeni u prethodnoj  budžetskoj godini</a:t>
          </a:r>
        </a:p>
      </dsp:txBody>
      <dsp:txXfrm>
        <a:off x="2389631" y="4708106"/>
        <a:ext cx="5077968" cy="49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C9C78-4E8A-498B-ACC1-DC2EFA6E3D36}">
      <dsp:nvSpPr>
        <dsp:cNvPr id="0" name=""/>
        <dsp:cNvSpPr/>
      </dsp:nvSpPr>
      <dsp:spPr>
        <a:xfrm>
          <a:off x="2363213" y="1224471"/>
          <a:ext cx="3050436" cy="3050436"/>
        </a:xfrm>
        <a:prstGeom prst="ellipse">
          <a:avLst/>
        </a:prstGeom>
        <a:gradFill rotWithShape="0">
          <a:gsLst>
            <a:gs pos="0">
              <a:schemeClr val="accent4">
                <a:shade val="80000"/>
                <a:alpha val="50000"/>
                <a:hueOff val="0"/>
                <a:satOff val="0"/>
                <a:lumOff val="0"/>
                <a:alphaOff val="0"/>
                <a:shade val="63000"/>
                <a:satMod val="165000"/>
              </a:schemeClr>
            </a:gs>
            <a:gs pos="30000">
              <a:schemeClr val="accent4">
                <a:shade val="80000"/>
                <a:alpha val="50000"/>
                <a:hueOff val="0"/>
                <a:satOff val="0"/>
                <a:lumOff val="0"/>
                <a:alphaOff val="0"/>
                <a:shade val="58000"/>
                <a:satMod val="165000"/>
              </a:schemeClr>
            </a:gs>
            <a:gs pos="75000">
              <a:schemeClr val="accent4">
                <a:shade val="80000"/>
                <a:alpha val="50000"/>
                <a:hueOff val="0"/>
                <a:satOff val="0"/>
                <a:lumOff val="0"/>
                <a:alphaOff val="0"/>
                <a:shade val="30000"/>
                <a:satMod val="175000"/>
              </a:schemeClr>
            </a:gs>
            <a:gs pos="100000">
              <a:schemeClr val="accent4">
                <a:shade val="80000"/>
                <a:alpha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r-Latn-RS" sz="2100" kern="1200" dirty="0"/>
            <a:t>Ukupni budžetski prihodi i primanja  1.088.515.235,00  dinara</a:t>
          </a:r>
          <a:endParaRPr lang="en-US" sz="2100" kern="1200" dirty="0"/>
        </a:p>
      </dsp:txBody>
      <dsp:txXfrm>
        <a:off x="2809939" y="1671197"/>
        <a:ext cx="2156984" cy="2156984"/>
      </dsp:txXfrm>
    </dsp:sp>
    <dsp:sp modelId="{63432802-399F-407F-AC10-7219543A0326}">
      <dsp:nvSpPr>
        <dsp:cNvPr id="0" name=""/>
        <dsp:cNvSpPr/>
      </dsp:nvSpPr>
      <dsp:spPr>
        <a:xfrm>
          <a:off x="3125822" y="544"/>
          <a:ext cx="1525218" cy="1525218"/>
        </a:xfrm>
        <a:prstGeom prst="ellipse">
          <a:avLst/>
        </a:prstGeom>
        <a:gradFill rotWithShape="0">
          <a:gsLst>
            <a:gs pos="0">
              <a:schemeClr val="accent4">
                <a:shade val="80000"/>
                <a:alpha val="50000"/>
                <a:hueOff val="-1"/>
                <a:satOff val="2916"/>
                <a:lumOff val="923"/>
                <a:alphaOff val="5000"/>
                <a:shade val="63000"/>
                <a:satMod val="165000"/>
              </a:schemeClr>
            </a:gs>
            <a:gs pos="30000">
              <a:schemeClr val="accent4">
                <a:shade val="80000"/>
                <a:alpha val="50000"/>
                <a:hueOff val="-1"/>
                <a:satOff val="2916"/>
                <a:lumOff val="923"/>
                <a:alphaOff val="5000"/>
                <a:shade val="58000"/>
                <a:satMod val="165000"/>
              </a:schemeClr>
            </a:gs>
            <a:gs pos="75000">
              <a:schemeClr val="accent4">
                <a:shade val="80000"/>
                <a:alpha val="50000"/>
                <a:hueOff val="-1"/>
                <a:satOff val="2916"/>
                <a:lumOff val="923"/>
                <a:alphaOff val="5000"/>
                <a:shade val="30000"/>
                <a:satMod val="175000"/>
              </a:schemeClr>
            </a:gs>
            <a:gs pos="100000">
              <a:schemeClr val="accent4">
                <a:shade val="80000"/>
                <a:alpha val="50000"/>
                <a:hueOff val="-1"/>
                <a:satOff val="2916"/>
                <a:lumOff val="923"/>
                <a:alphaOff val="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Prihodi od  poreza  433.690.000,00 dinara</a:t>
          </a:r>
        </a:p>
      </dsp:txBody>
      <dsp:txXfrm>
        <a:off x="3349185" y="223907"/>
        <a:ext cx="1078492" cy="1078492"/>
      </dsp:txXfrm>
    </dsp:sp>
    <dsp:sp modelId="{449BFEB2-6844-4A2C-8DC2-780280CBA079}">
      <dsp:nvSpPr>
        <dsp:cNvPr id="0" name=""/>
        <dsp:cNvSpPr/>
      </dsp:nvSpPr>
      <dsp:spPr>
        <a:xfrm>
          <a:off x="4846213" y="993812"/>
          <a:ext cx="1525218" cy="1525218"/>
        </a:xfrm>
        <a:prstGeom prst="ellipse">
          <a:avLst/>
        </a:prstGeom>
        <a:gradFill rotWithShape="0">
          <a:gsLst>
            <a:gs pos="0">
              <a:schemeClr val="accent4">
                <a:shade val="80000"/>
                <a:alpha val="50000"/>
                <a:hueOff val="-3"/>
                <a:satOff val="5831"/>
                <a:lumOff val="1846"/>
                <a:alphaOff val="10000"/>
                <a:shade val="63000"/>
                <a:satMod val="165000"/>
              </a:schemeClr>
            </a:gs>
            <a:gs pos="30000">
              <a:schemeClr val="accent4">
                <a:shade val="80000"/>
                <a:alpha val="50000"/>
                <a:hueOff val="-3"/>
                <a:satOff val="5831"/>
                <a:lumOff val="1846"/>
                <a:alphaOff val="10000"/>
                <a:shade val="58000"/>
                <a:satMod val="165000"/>
              </a:schemeClr>
            </a:gs>
            <a:gs pos="75000">
              <a:schemeClr val="accent4">
                <a:shade val="80000"/>
                <a:alpha val="50000"/>
                <a:hueOff val="-3"/>
                <a:satOff val="5831"/>
                <a:lumOff val="1846"/>
                <a:alphaOff val="10000"/>
                <a:shade val="30000"/>
                <a:satMod val="175000"/>
              </a:schemeClr>
            </a:gs>
            <a:gs pos="100000">
              <a:schemeClr val="accent4">
                <a:shade val="80000"/>
                <a:alpha val="50000"/>
                <a:hueOff val="-3"/>
                <a:satOff val="5831"/>
                <a:lumOff val="1846"/>
                <a:alphaOff val="1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Transferi 552.526.754 dinara</a:t>
          </a:r>
          <a:endParaRPr lang="en-US" sz="1100" kern="1200" dirty="0"/>
        </a:p>
      </dsp:txBody>
      <dsp:txXfrm>
        <a:off x="5069576" y="1217175"/>
        <a:ext cx="1078492" cy="1078492"/>
      </dsp:txXfrm>
    </dsp:sp>
    <dsp:sp modelId="{9DDE88A7-5745-4E4F-A7A8-F71A4DA0D5F2}">
      <dsp:nvSpPr>
        <dsp:cNvPr id="0" name=""/>
        <dsp:cNvSpPr/>
      </dsp:nvSpPr>
      <dsp:spPr>
        <a:xfrm>
          <a:off x="4860554" y="2964264"/>
          <a:ext cx="1525218" cy="1525218"/>
        </a:xfrm>
        <a:prstGeom prst="ellipse">
          <a:avLst/>
        </a:prstGeom>
        <a:gradFill rotWithShape="0">
          <a:gsLst>
            <a:gs pos="0">
              <a:schemeClr val="accent4">
                <a:shade val="80000"/>
                <a:alpha val="50000"/>
                <a:hueOff val="-4"/>
                <a:satOff val="8747"/>
                <a:lumOff val="2769"/>
                <a:alphaOff val="15000"/>
                <a:shade val="63000"/>
                <a:satMod val="165000"/>
              </a:schemeClr>
            </a:gs>
            <a:gs pos="30000">
              <a:schemeClr val="accent4">
                <a:shade val="80000"/>
                <a:alpha val="50000"/>
                <a:hueOff val="-4"/>
                <a:satOff val="8747"/>
                <a:lumOff val="2769"/>
                <a:alphaOff val="15000"/>
                <a:shade val="58000"/>
                <a:satMod val="165000"/>
              </a:schemeClr>
            </a:gs>
            <a:gs pos="75000">
              <a:schemeClr val="accent4">
                <a:shade val="80000"/>
                <a:alpha val="50000"/>
                <a:hueOff val="-4"/>
                <a:satOff val="8747"/>
                <a:lumOff val="2769"/>
                <a:alphaOff val="15000"/>
                <a:shade val="30000"/>
                <a:satMod val="175000"/>
              </a:schemeClr>
            </a:gs>
            <a:gs pos="100000">
              <a:schemeClr val="accent4">
                <a:shade val="80000"/>
                <a:alpha val="50000"/>
                <a:hueOff val="-4"/>
                <a:satOff val="8747"/>
                <a:lumOff val="2769"/>
                <a:alphaOff val="1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Drugi prihodi  44.315.156 dinara</a:t>
          </a:r>
          <a:endParaRPr lang="en-US" sz="1100" kern="1200" dirty="0"/>
        </a:p>
      </dsp:txBody>
      <dsp:txXfrm>
        <a:off x="5083917" y="3187627"/>
        <a:ext cx="1078492" cy="1078492"/>
      </dsp:txXfrm>
    </dsp:sp>
    <dsp:sp modelId="{72DE4213-15E1-4436-8045-C055E8A54EDE}">
      <dsp:nvSpPr>
        <dsp:cNvPr id="0" name=""/>
        <dsp:cNvSpPr/>
      </dsp:nvSpPr>
      <dsp:spPr>
        <a:xfrm>
          <a:off x="3125822" y="3973616"/>
          <a:ext cx="1525218" cy="1525218"/>
        </a:xfrm>
        <a:prstGeom prst="ellipse">
          <a:avLst/>
        </a:prstGeom>
        <a:gradFill rotWithShape="0">
          <a:gsLst>
            <a:gs pos="0">
              <a:schemeClr val="accent4">
                <a:shade val="80000"/>
                <a:alpha val="50000"/>
                <a:hueOff val="-5"/>
                <a:satOff val="11663"/>
                <a:lumOff val="3692"/>
                <a:alphaOff val="20000"/>
                <a:shade val="63000"/>
                <a:satMod val="165000"/>
              </a:schemeClr>
            </a:gs>
            <a:gs pos="30000">
              <a:schemeClr val="accent4">
                <a:shade val="80000"/>
                <a:alpha val="50000"/>
                <a:hueOff val="-5"/>
                <a:satOff val="11663"/>
                <a:lumOff val="3692"/>
                <a:alphaOff val="20000"/>
                <a:shade val="58000"/>
                <a:satMod val="165000"/>
              </a:schemeClr>
            </a:gs>
            <a:gs pos="75000">
              <a:schemeClr val="accent4">
                <a:shade val="80000"/>
                <a:alpha val="50000"/>
                <a:hueOff val="-5"/>
                <a:satOff val="11663"/>
                <a:lumOff val="3692"/>
                <a:alphaOff val="20000"/>
                <a:shade val="30000"/>
                <a:satMod val="175000"/>
              </a:schemeClr>
            </a:gs>
            <a:gs pos="100000">
              <a:schemeClr val="accent4">
                <a:shade val="80000"/>
                <a:alpha val="50000"/>
                <a:hueOff val="-5"/>
                <a:satOff val="11663"/>
                <a:lumOff val="3692"/>
                <a:alphaOff val="2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Primanja od domaćih zaduživanja 25.000.000 dinara</a:t>
          </a:r>
          <a:endParaRPr lang="sr-Cyrl-RS" sz="1100" kern="1200" dirty="0"/>
        </a:p>
      </dsp:txBody>
      <dsp:txXfrm>
        <a:off x="3349185" y="4196979"/>
        <a:ext cx="1078492" cy="1078492"/>
      </dsp:txXfrm>
    </dsp:sp>
    <dsp:sp modelId="{91CFC9CD-FF79-40EF-A271-A8DBB0423AC2}">
      <dsp:nvSpPr>
        <dsp:cNvPr id="0" name=""/>
        <dsp:cNvSpPr/>
      </dsp:nvSpPr>
      <dsp:spPr>
        <a:xfrm>
          <a:off x="1405432" y="2980348"/>
          <a:ext cx="1525218" cy="1525218"/>
        </a:xfrm>
        <a:prstGeom prst="ellipse">
          <a:avLst/>
        </a:prstGeom>
        <a:gradFill rotWithShape="0">
          <a:gsLst>
            <a:gs pos="0">
              <a:schemeClr val="accent4">
                <a:shade val="80000"/>
                <a:alpha val="50000"/>
                <a:hueOff val="-7"/>
                <a:satOff val="14578"/>
                <a:lumOff val="4615"/>
                <a:alphaOff val="25000"/>
                <a:shade val="63000"/>
                <a:satMod val="165000"/>
              </a:schemeClr>
            </a:gs>
            <a:gs pos="30000">
              <a:schemeClr val="accent4">
                <a:shade val="80000"/>
                <a:alpha val="50000"/>
                <a:hueOff val="-7"/>
                <a:satOff val="14578"/>
                <a:lumOff val="4615"/>
                <a:alphaOff val="25000"/>
                <a:shade val="58000"/>
                <a:satMod val="165000"/>
              </a:schemeClr>
            </a:gs>
            <a:gs pos="75000">
              <a:schemeClr val="accent4">
                <a:shade val="80000"/>
                <a:alpha val="50000"/>
                <a:hueOff val="-7"/>
                <a:satOff val="14578"/>
                <a:lumOff val="4615"/>
                <a:alphaOff val="25000"/>
                <a:shade val="30000"/>
                <a:satMod val="175000"/>
              </a:schemeClr>
            </a:gs>
            <a:gs pos="100000">
              <a:schemeClr val="accent4">
                <a:shade val="80000"/>
                <a:alpha val="50000"/>
                <a:hueOff val="-7"/>
                <a:satOff val="14578"/>
                <a:lumOff val="4615"/>
                <a:alphaOff val="2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Prihodi od imovine i prodaje dobara i usluga 26.983.325,00  dinara</a:t>
          </a:r>
          <a:endParaRPr lang="en-US" sz="1100" kern="1200" dirty="0"/>
        </a:p>
      </dsp:txBody>
      <dsp:txXfrm>
        <a:off x="1628795" y="3203711"/>
        <a:ext cx="1078492" cy="1078492"/>
      </dsp:txXfrm>
    </dsp:sp>
    <dsp:sp modelId="{FC69A2CE-A671-47B5-8CD8-544465E52E9C}">
      <dsp:nvSpPr>
        <dsp:cNvPr id="0" name=""/>
        <dsp:cNvSpPr/>
      </dsp:nvSpPr>
      <dsp:spPr>
        <a:xfrm>
          <a:off x="1405432" y="993812"/>
          <a:ext cx="1525218" cy="1525218"/>
        </a:xfrm>
        <a:prstGeom prst="ellipse">
          <a:avLst/>
        </a:prstGeom>
        <a:gradFill rotWithShape="0">
          <a:gsLst>
            <a:gs pos="0">
              <a:schemeClr val="accent4">
                <a:shade val="80000"/>
                <a:alpha val="50000"/>
                <a:hueOff val="-8"/>
                <a:satOff val="17494"/>
                <a:lumOff val="5538"/>
                <a:alphaOff val="30000"/>
                <a:shade val="63000"/>
                <a:satMod val="165000"/>
              </a:schemeClr>
            </a:gs>
            <a:gs pos="30000">
              <a:schemeClr val="accent4">
                <a:shade val="80000"/>
                <a:alpha val="50000"/>
                <a:hueOff val="-8"/>
                <a:satOff val="17494"/>
                <a:lumOff val="5538"/>
                <a:alphaOff val="30000"/>
                <a:shade val="58000"/>
                <a:satMod val="165000"/>
              </a:schemeClr>
            </a:gs>
            <a:gs pos="75000">
              <a:schemeClr val="accent4">
                <a:shade val="80000"/>
                <a:alpha val="50000"/>
                <a:hueOff val="-8"/>
                <a:satOff val="17494"/>
                <a:lumOff val="5538"/>
                <a:alphaOff val="30000"/>
                <a:shade val="30000"/>
                <a:satMod val="175000"/>
              </a:schemeClr>
            </a:gs>
            <a:gs pos="100000">
              <a:schemeClr val="accent4">
                <a:shade val="80000"/>
                <a:alpha val="50000"/>
                <a:hueOff val="-8"/>
                <a:satOff val="17494"/>
                <a:lumOff val="5538"/>
                <a:alphaOff val="3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dirty="0"/>
            <a:t>Donacije i pomoći od međunarodnih organizacija 6 miliona dinara  </a:t>
          </a:r>
          <a:endParaRPr lang="en-US" sz="1000" kern="1200" dirty="0"/>
        </a:p>
      </dsp:txBody>
      <dsp:txXfrm>
        <a:off x="1628795" y="1217175"/>
        <a:ext cx="1078492" cy="1078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3746" y="753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Rashodi za zaposlene</a:t>
          </a:r>
        </a:p>
      </dsp:txBody>
      <dsp:txXfrm>
        <a:off x="3746" y="75340"/>
        <a:ext cx="1916080" cy="491906"/>
      </dsp:txXfrm>
    </dsp:sp>
    <dsp:sp modelId="{02385D1D-92EB-445D-B736-940004751C79}">
      <dsp:nvSpPr>
        <dsp:cNvPr id="0" name=""/>
        <dsp:cNvSpPr/>
      </dsp:nvSpPr>
      <dsp:spPr>
        <a:xfrm>
          <a:off x="1919827" y="7534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456329" y="75340"/>
          <a:ext cx="5211740" cy="491906"/>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RS" sz="1400" b="0" kern="1200" dirty="0"/>
            <a:t>Rashodi za zaposlene predstavljaju sve troškove za zaposlene, kako u upravi tako i kod budžetskih korisnika</a:t>
          </a:r>
        </a:p>
      </dsp:txBody>
      <dsp:txXfrm>
        <a:off x="2456329" y="75340"/>
        <a:ext cx="5211740" cy="491906"/>
      </dsp:txXfrm>
    </dsp:sp>
    <dsp:sp modelId="{F40D94EA-52E0-4740-A924-EAF350BDF213}">
      <dsp:nvSpPr>
        <dsp:cNvPr id="0" name=""/>
        <dsp:cNvSpPr/>
      </dsp:nvSpPr>
      <dsp:spPr>
        <a:xfrm>
          <a:off x="3746" y="721164"/>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Korišćenje roba i usluga </a:t>
          </a:r>
        </a:p>
      </dsp:txBody>
      <dsp:txXfrm>
        <a:off x="3746" y="721164"/>
        <a:ext cx="1916080" cy="491906"/>
      </dsp:txXfrm>
    </dsp:sp>
    <dsp:sp modelId="{0E930D30-96BC-4D43-B65A-EE88C46DBE48}">
      <dsp:nvSpPr>
        <dsp:cNvPr id="0" name=""/>
        <dsp:cNvSpPr/>
      </dsp:nvSpPr>
      <dsp:spPr>
        <a:xfrm>
          <a:off x="1919827" y="621246"/>
          <a:ext cx="383216" cy="6917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456329" y="621246"/>
          <a:ext cx="5211740" cy="691743"/>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Korišćenje roba i usluga obuhvataju stalne troškove, putne troškove, usluge po ugovoru, specijalizovane usluge, troškove materijala i tekuće popravke i održavanje.</a:t>
          </a:r>
        </a:p>
      </dsp:txBody>
      <dsp:txXfrm>
        <a:off x="2456329" y="621246"/>
        <a:ext cx="5211740" cy="691743"/>
      </dsp:txXfrm>
    </dsp:sp>
    <dsp:sp modelId="{CCB8139E-CA19-491D-9FCD-6BF28923C725}">
      <dsp:nvSpPr>
        <dsp:cNvPr id="0" name=""/>
        <dsp:cNvSpPr/>
      </dsp:nvSpPr>
      <dsp:spPr>
        <a:xfrm>
          <a:off x="3746" y="15591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Dotacije i transferi</a:t>
          </a:r>
        </a:p>
      </dsp:txBody>
      <dsp:txXfrm>
        <a:off x="3746" y="1559140"/>
        <a:ext cx="1916080" cy="491906"/>
      </dsp:txXfrm>
    </dsp:sp>
    <dsp:sp modelId="{14D1633C-A097-4A5A-8269-B04E98857E56}">
      <dsp:nvSpPr>
        <dsp:cNvPr id="0" name=""/>
        <dsp:cNvSpPr/>
      </dsp:nvSpPr>
      <dsp:spPr>
        <a:xfrm>
          <a:off x="1919827" y="1366989"/>
          <a:ext cx="383216" cy="87620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456329" y="1366989"/>
          <a:ext cx="5211740" cy="87620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Dotacije i transferi su troškovi koje lokalna samouprava ima za isplatu institucijama koje su u primarnoj nadležnosti centralnog/pokrajinskog nivoa kao što su škole, centar za socijalni rad, dom zdravlja. </a:t>
          </a:r>
        </a:p>
      </dsp:txBody>
      <dsp:txXfrm>
        <a:off x="2456329" y="1366989"/>
        <a:ext cx="5211740" cy="876208"/>
      </dsp:txXfrm>
    </dsp:sp>
    <dsp:sp modelId="{9312B733-3AEB-49F6-8245-08553BA2949B}">
      <dsp:nvSpPr>
        <dsp:cNvPr id="0" name=""/>
        <dsp:cNvSpPr/>
      </dsp:nvSpPr>
      <dsp:spPr>
        <a:xfrm>
          <a:off x="3746" y="2394650"/>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Ostali rashodi</a:t>
          </a:r>
        </a:p>
      </dsp:txBody>
      <dsp:txXfrm>
        <a:off x="3746" y="2394650"/>
        <a:ext cx="1916080" cy="297000"/>
      </dsp:txXfrm>
    </dsp:sp>
    <dsp:sp modelId="{435AB433-2559-485A-A03D-C32F36288071}">
      <dsp:nvSpPr>
        <dsp:cNvPr id="0" name=""/>
        <dsp:cNvSpPr/>
      </dsp:nvSpPr>
      <dsp:spPr>
        <a:xfrm>
          <a:off x="1919827" y="2297197"/>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456329" y="2297197"/>
          <a:ext cx="5211740" cy="49190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Ostali rashodi obuhvataju dotacije nevladinim organizacijama, poreze, takse, novčane kazne.</a:t>
          </a:r>
        </a:p>
      </dsp:txBody>
      <dsp:txXfrm>
        <a:off x="2456329" y="2297197"/>
        <a:ext cx="5211740" cy="491906"/>
      </dsp:txXfrm>
    </dsp:sp>
    <dsp:sp modelId="{EFAACCF6-3A6A-4536-89B0-F0A7C44F6BE1}">
      <dsp:nvSpPr>
        <dsp:cNvPr id="0" name=""/>
        <dsp:cNvSpPr/>
      </dsp:nvSpPr>
      <dsp:spPr>
        <a:xfrm>
          <a:off x="3746" y="2940557"/>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Subvencije</a:t>
          </a:r>
        </a:p>
      </dsp:txBody>
      <dsp:txXfrm>
        <a:off x="3746" y="2940557"/>
        <a:ext cx="1916080" cy="297000"/>
      </dsp:txXfrm>
    </dsp:sp>
    <dsp:sp modelId="{6497CA82-45EE-4BD1-AEB4-CC3961FBFB74}">
      <dsp:nvSpPr>
        <dsp:cNvPr id="0" name=""/>
        <dsp:cNvSpPr/>
      </dsp:nvSpPr>
      <dsp:spPr>
        <a:xfrm>
          <a:off x="1919827" y="2843103"/>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456329" y="2843103"/>
          <a:ext cx="5211740" cy="491906"/>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Subvencije se odobravaju za funkcionisanje međumesnog prevoza i  poljoprivrednim proizvođačima. </a:t>
          </a:r>
        </a:p>
      </dsp:txBody>
      <dsp:txXfrm>
        <a:off x="2456329" y="2843103"/>
        <a:ext cx="5211740" cy="491906"/>
      </dsp:txXfrm>
    </dsp:sp>
    <dsp:sp modelId="{939B76D1-BB33-4E50-9ECD-839FB5787B95}">
      <dsp:nvSpPr>
        <dsp:cNvPr id="0" name=""/>
        <dsp:cNvSpPr/>
      </dsp:nvSpPr>
      <dsp:spPr>
        <a:xfrm>
          <a:off x="3746" y="3486463"/>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Socijalna zaštita</a:t>
          </a:r>
        </a:p>
      </dsp:txBody>
      <dsp:txXfrm>
        <a:off x="3746" y="3486463"/>
        <a:ext cx="1916080" cy="297000"/>
      </dsp:txXfrm>
    </dsp:sp>
    <dsp:sp modelId="{7845F59F-6101-48DE-ABCC-EC5351843F5B}">
      <dsp:nvSpPr>
        <dsp:cNvPr id="0" name=""/>
        <dsp:cNvSpPr/>
      </dsp:nvSpPr>
      <dsp:spPr>
        <a:xfrm>
          <a:off x="1919827" y="338901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456329" y="3389010"/>
          <a:ext cx="5211740" cy="49190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Socijalna zaštita obuhvata sve troškove isplate socijalne pomoći za različite kategorije građana.</a:t>
          </a:r>
        </a:p>
      </dsp:txBody>
      <dsp:txXfrm>
        <a:off x="2456329" y="3389010"/>
        <a:ext cx="5211740" cy="491906"/>
      </dsp:txXfrm>
    </dsp:sp>
    <dsp:sp modelId="{B471A916-B6F4-4017-A447-E2C98CEE19B9}">
      <dsp:nvSpPr>
        <dsp:cNvPr id="0" name=""/>
        <dsp:cNvSpPr/>
      </dsp:nvSpPr>
      <dsp:spPr>
        <a:xfrm>
          <a:off x="3746" y="4057892"/>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Budžetska rezerva</a:t>
          </a:r>
        </a:p>
      </dsp:txBody>
      <dsp:txXfrm>
        <a:off x="3746" y="4057892"/>
        <a:ext cx="1916080" cy="491906"/>
      </dsp:txXfrm>
    </dsp:sp>
    <dsp:sp modelId="{7F976215-9D17-4223-A92A-D3302071B429}">
      <dsp:nvSpPr>
        <dsp:cNvPr id="0" name=""/>
        <dsp:cNvSpPr/>
      </dsp:nvSpPr>
      <dsp:spPr>
        <a:xfrm>
          <a:off x="1919827" y="3934916"/>
          <a:ext cx="383216" cy="73785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E7D26-6540-4407-AA35-D081FC05F135}">
      <dsp:nvSpPr>
        <dsp:cNvPr id="0" name=""/>
        <dsp:cNvSpPr/>
      </dsp:nvSpPr>
      <dsp:spPr>
        <a:xfrm>
          <a:off x="2456329" y="3934916"/>
          <a:ext cx="5211740" cy="737859"/>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Budžetska rezerva predstavlja novac koji se koristi za neplanirane ili nedovoljno planirane svrhe, kao i u slučaju vanrednih okolnosti.</a:t>
          </a:r>
        </a:p>
      </dsp:txBody>
      <dsp:txXfrm>
        <a:off x="2456329" y="3934916"/>
        <a:ext cx="5211740" cy="737859"/>
      </dsp:txXfrm>
    </dsp:sp>
    <dsp:sp modelId="{320B77C6-F8A0-4CEB-8B55-79E4A1BAF9E9}">
      <dsp:nvSpPr>
        <dsp:cNvPr id="0" name=""/>
        <dsp:cNvSpPr/>
      </dsp:nvSpPr>
      <dsp:spPr>
        <a:xfrm>
          <a:off x="3746" y="4949525"/>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Kapitalni izdaci</a:t>
          </a:r>
        </a:p>
      </dsp:txBody>
      <dsp:txXfrm>
        <a:off x="3746" y="4949525"/>
        <a:ext cx="1916080" cy="297000"/>
      </dsp:txXfrm>
    </dsp:sp>
    <dsp:sp modelId="{803A06C6-F698-48F4-A91D-0B2B17EECBA4}">
      <dsp:nvSpPr>
        <dsp:cNvPr id="0" name=""/>
        <dsp:cNvSpPr/>
      </dsp:nvSpPr>
      <dsp:spPr>
        <a:xfrm>
          <a:off x="1919827" y="4726775"/>
          <a:ext cx="383216" cy="742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0050D-5592-4FFB-BC24-07DF887B3DF2}">
      <dsp:nvSpPr>
        <dsp:cNvPr id="0" name=""/>
        <dsp:cNvSpPr/>
      </dsp:nvSpPr>
      <dsp:spPr>
        <a:xfrm>
          <a:off x="2456329" y="4726775"/>
          <a:ext cx="5211740" cy="74250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Kapitalni izdaci su troškovi za izgradnju novih, ili investiciono održavanje postojećih objekata, nabavku opreme, mašina zemljišta i slično.</a:t>
          </a:r>
        </a:p>
      </dsp:txBody>
      <dsp:txXfrm>
        <a:off x="2456329" y="4726775"/>
        <a:ext cx="5211740" cy="74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84431-F906-455C-AAF5-4FBEC1E13C27}">
      <dsp:nvSpPr>
        <dsp:cNvPr id="0" name=""/>
        <dsp:cNvSpPr/>
      </dsp:nvSpPr>
      <dsp:spPr>
        <a:xfrm>
          <a:off x="2185623" y="511730"/>
          <a:ext cx="4475253" cy="4475253"/>
        </a:xfrm>
        <a:prstGeom prst="blockArc">
          <a:avLst>
            <a:gd name="adj1" fmla="val 13097777"/>
            <a:gd name="adj2" fmla="val 15809985"/>
            <a:gd name="adj3" fmla="val 3435"/>
          </a:avLst>
        </a:prstGeom>
        <a:solidFill>
          <a:schemeClr val="accent3">
            <a:hueOff val="2375371"/>
            <a:satOff val="12794"/>
            <a:lumOff val="17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F7CAF-F178-4FF9-BE3E-AFD3AA902785}">
      <dsp:nvSpPr>
        <dsp:cNvPr id="0" name=""/>
        <dsp:cNvSpPr/>
      </dsp:nvSpPr>
      <dsp:spPr>
        <a:xfrm>
          <a:off x="1989152" y="729051"/>
          <a:ext cx="4475253" cy="4475253"/>
        </a:xfrm>
        <a:prstGeom prst="blockArc">
          <a:avLst>
            <a:gd name="adj1" fmla="val 11148650"/>
            <a:gd name="adj2" fmla="val 13556078"/>
            <a:gd name="adj3" fmla="val 3435"/>
          </a:avLst>
        </a:prstGeom>
        <a:solidFill>
          <a:schemeClr val="accent3">
            <a:hueOff val="2036032"/>
            <a:satOff val="10966"/>
            <a:lumOff val="14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FD8D8-F116-4363-8F07-0BDD118D8287}">
      <dsp:nvSpPr>
        <dsp:cNvPr id="0" name=""/>
        <dsp:cNvSpPr/>
      </dsp:nvSpPr>
      <dsp:spPr>
        <a:xfrm>
          <a:off x="2000452" y="506395"/>
          <a:ext cx="4475253" cy="4475253"/>
        </a:xfrm>
        <a:prstGeom prst="blockArc">
          <a:avLst>
            <a:gd name="adj1" fmla="val 8100000"/>
            <a:gd name="adj2" fmla="val 10800000"/>
            <a:gd name="adj3" fmla="val 3435"/>
          </a:avLst>
        </a:prstGeom>
        <a:solidFill>
          <a:schemeClr val="accent3">
            <a:hueOff val="1696694"/>
            <a:satOff val="9139"/>
            <a:lumOff val="124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4819C9-09F7-4C7F-A2C3-5C66AC7BA15D}">
      <dsp:nvSpPr>
        <dsp:cNvPr id="0" name=""/>
        <dsp:cNvSpPr/>
      </dsp:nvSpPr>
      <dsp:spPr>
        <a:xfrm>
          <a:off x="1959672" y="466658"/>
          <a:ext cx="4475253" cy="4475253"/>
        </a:xfrm>
        <a:prstGeom prst="blockArc">
          <a:avLst>
            <a:gd name="adj1" fmla="val 5314114"/>
            <a:gd name="adj2" fmla="val 8010991"/>
            <a:gd name="adj3" fmla="val 3435"/>
          </a:avLst>
        </a:prstGeom>
        <a:solidFill>
          <a:schemeClr val="accent3">
            <a:hueOff val="1357355"/>
            <a:satOff val="7311"/>
            <a:lumOff val="99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2F3FF-3AAD-4819-B004-ADDCB69227EB}">
      <dsp:nvSpPr>
        <dsp:cNvPr id="0" name=""/>
        <dsp:cNvSpPr/>
      </dsp:nvSpPr>
      <dsp:spPr>
        <a:xfrm>
          <a:off x="2041778" y="466139"/>
          <a:ext cx="4475253" cy="4475253"/>
        </a:xfrm>
        <a:prstGeom prst="blockArc">
          <a:avLst>
            <a:gd name="adj1" fmla="val 2790186"/>
            <a:gd name="adj2" fmla="val 5442470"/>
            <a:gd name="adj3" fmla="val 3435"/>
          </a:avLst>
        </a:prstGeom>
        <a:solidFill>
          <a:schemeClr val="accent3">
            <a:hueOff val="1018016"/>
            <a:satOff val="5483"/>
            <a:lumOff val="74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6D291-0AC4-40D5-9412-A86B14D33EC6}">
      <dsp:nvSpPr>
        <dsp:cNvPr id="0" name=""/>
        <dsp:cNvSpPr/>
      </dsp:nvSpPr>
      <dsp:spPr>
        <a:xfrm>
          <a:off x="1976196" y="531036"/>
          <a:ext cx="4475253" cy="4475253"/>
        </a:xfrm>
        <a:prstGeom prst="blockArc">
          <a:avLst>
            <a:gd name="adj1" fmla="val 21509683"/>
            <a:gd name="adj2" fmla="val 2645950"/>
            <a:gd name="adj3" fmla="val 3435"/>
          </a:avLst>
        </a:prstGeom>
        <a:solidFill>
          <a:schemeClr val="accent3">
            <a:hueOff val="678677"/>
            <a:satOff val="3655"/>
            <a:lumOff val="49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8E468-2041-452D-95D7-85FEF1269184}">
      <dsp:nvSpPr>
        <dsp:cNvPr id="0" name=""/>
        <dsp:cNvSpPr/>
      </dsp:nvSpPr>
      <dsp:spPr>
        <a:xfrm>
          <a:off x="1975450" y="480985"/>
          <a:ext cx="4475253" cy="4475253"/>
        </a:xfrm>
        <a:prstGeom prst="blockArc">
          <a:avLst>
            <a:gd name="adj1" fmla="val 18955725"/>
            <a:gd name="adj2" fmla="val 21587933"/>
            <a:gd name="adj3" fmla="val 3435"/>
          </a:avLst>
        </a:prstGeom>
        <a:solidFill>
          <a:schemeClr val="accent3">
            <a:hueOff val="339339"/>
            <a:satOff val="1828"/>
            <a:lumOff val="24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0AF87-7069-4A3D-97FC-8F89C5AC2988}">
      <dsp:nvSpPr>
        <dsp:cNvPr id="0" name=""/>
        <dsp:cNvSpPr/>
      </dsp:nvSpPr>
      <dsp:spPr>
        <a:xfrm>
          <a:off x="2018607" y="524340"/>
          <a:ext cx="4475253" cy="4475253"/>
        </a:xfrm>
        <a:prstGeom prst="blockArc">
          <a:avLst>
            <a:gd name="adj1" fmla="val 16071869"/>
            <a:gd name="adj2" fmla="val 18860097"/>
            <a:gd name="adj3" fmla="val 34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436B1-B652-4794-B4F4-4850647DACEB}">
      <dsp:nvSpPr>
        <dsp:cNvPr id="0" name=""/>
        <dsp:cNvSpPr/>
      </dsp:nvSpPr>
      <dsp:spPr>
        <a:xfrm>
          <a:off x="3233633" y="1714693"/>
          <a:ext cx="2008893" cy="20586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r-Latn-RS" sz="1400" kern="1200" dirty="0">
              <a:solidFill>
                <a:schemeClr val="bg1"/>
              </a:solidFill>
            </a:rPr>
            <a:t>UKUPI RASHOI I UZDACI</a:t>
          </a:r>
        </a:p>
        <a:p>
          <a:pPr marL="0" lvl="0" indent="0" algn="ctr" defTabSz="622300">
            <a:lnSpc>
              <a:spcPct val="90000"/>
            </a:lnSpc>
            <a:spcBef>
              <a:spcPct val="0"/>
            </a:spcBef>
            <a:spcAft>
              <a:spcPct val="35000"/>
            </a:spcAft>
            <a:buNone/>
          </a:pPr>
          <a:r>
            <a:rPr lang="sr-Latn-RS" sz="1400" kern="1200" dirty="0">
              <a:solidFill>
                <a:schemeClr val="bg1"/>
              </a:solidFill>
            </a:rPr>
            <a:t>1.088</a:t>
          </a:r>
          <a:r>
            <a:rPr lang="x-none" sz="1400" kern="1200" dirty="0">
              <a:solidFill>
                <a:schemeClr val="bg1"/>
              </a:solidFill>
            </a:rPr>
            <a:t>.</a:t>
          </a:r>
          <a:r>
            <a:rPr lang="sr-Latn-RS" sz="1400" kern="1200" dirty="0">
              <a:solidFill>
                <a:schemeClr val="bg1"/>
              </a:solidFill>
            </a:rPr>
            <a:t>515</a:t>
          </a:r>
          <a:r>
            <a:rPr lang="x-none" sz="1400" kern="1200" dirty="0">
              <a:solidFill>
                <a:schemeClr val="bg1"/>
              </a:solidFill>
            </a:rPr>
            <a:t>.</a:t>
          </a:r>
          <a:r>
            <a:rPr lang="sr-Latn-RS" sz="1400" kern="1200" dirty="0">
              <a:solidFill>
                <a:schemeClr val="bg1"/>
              </a:solidFill>
            </a:rPr>
            <a:t>235</a:t>
          </a:r>
          <a:r>
            <a:rPr lang="x-none" sz="1400" kern="1200" dirty="0">
              <a:solidFill>
                <a:schemeClr val="bg1"/>
              </a:solidFill>
            </a:rPr>
            <a:t>,</a:t>
          </a:r>
          <a:r>
            <a:rPr lang="sr-Cyrl-CS" sz="1400" kern="1200" dirty="0">
              <a:solidFill>
                <a:schemeClr val="bg1"/>
              </a:solidFill>
            </a:rPr>
            <a:t>00</a:t>
          </a:r>
          <a:endParaRPr lang="x-none" sz="1400" kern="1200" dirty="0">
            <a:solidFill>
              <a:schemeClr val="bg1"/>
            </a:solidFill>
          </a:endParaRPr>
        </a:p>
        <a:p>
          <a:pPr marL="0" lvl="0" indent="0" algn="ctr" defTabSz="622300">
            <a:lnSpc>
              <a:spcPct val="90000"/>
            </a:lnSpc>
            <a:spcBef>
              <a:spcPct val="0"/>
            </a:spcBef>
            <a:spcAft>
              <a:spcPct val="35000"/>
            </a:spcAft>
            <a:buNone/>
          </a:pPr>
          <a:r>
            <a:rPr lang="sr-Latn-RS" sz="1400" kern="1200" dirty="0">
              <a:solidFill>
                <a:schemeClr val="bg1">
                  <a:lumMod val="95000"/>
                </a:schemeClr>
              </a:solidFill>
            </a:rPr>
            <a:t>dinara</a:t>
          </a:r>
          <a:endParaRPr lang="en-US" sz="1400" kern="1200" dirty="0">
            <a:solidFill>
              <a:schemeClr val="bg1">
                <a:lumMod val="95000"/>
              </a:schemeClr>
            </a:solidFill>
          </a:endParaRPr>
        </a:p>
      </dsp:txBody>
      <dsp:txXfrm>
        <a:off x="3527829" y="2016176"/>
        <a:ext cx="1420501" cy="1455691"/>
      </dsp:txXfrm>
    </dsp:sp>
    <dsp:sp modelId="{F1A3F648-D5B5-4B21-9FD8-F39167F6B966}">
      <dsp:nvSpPr>
        <dsp:cNvPr id="0" name=""/>
        <dsp:cNvSpPr/>
      </dsp:nvSpPr>
      <dsp:spPr>
        <a:xfrm>
          <a:off x="3528394" y="-72009"/>
          <a:ext cx="1291782" cy="12726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Rashodi za zaposlene</a:t>
          </a:r>
          <a:r>
            <a:rPr lang="x-none" sz="1100" kern="1200" dirty="0">
              <a:solidFill>
                <a:schemeClr val="bg1"/>
              </a:solidFill>
            </a:rPr>
            <a:t> </a:t>
          </a:r>
          <a:r>
            <a:rPr lang="sr-Latn-RS" sz="1100" kern="1200" dirty="0"/>
            <a:t>345.555.501</a:t>
          </a:r>
          <a:endParaRPr lang="en-US" sz="1100" kern="1200" dirty="0">
            <a:solidFill>
              <a:schemeClr val="bg1"/>
            </a:solidFill>
          </a:endParaRPr>
        </a:p>
      </dsp:txBody>
      <dsp:txXfrm>
        <a:off x="3717571" y="114362"/>
        <a:ext cx="913428" cy="899877"/>
      </dsp:txXfrm>
    </dsp:sp>
    <dsp:sp modelId="{884EB3A8-DBFA-417B-8B48-07D299B5C767}">
      <dsp:nvSpPr>
        <dsp:cNvPr id="0" name=""/>
        <dsp:cNvSpPr/>
      </dsp:nvSpPr>
      <dsp:spPr>
        <a:xfrm>
          <a:off x="5039814" y="436768"/>
          <a:ext cx="1506661" cy="1504377"/>
        </a:xfrm>
        <a:prstGeom prst="ellipse">
          <a:avLst/>
        </a:prstGeom>
        <a:solidFill>
          <a:schemeClr val="accent3">
            <a:hueOff val="339339"/>
            <a:satOff val="1828"/>
            <a:lumOff val="24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Korišćenje roba i usluga</a:t>
          </a:r>
          <a:r>
            <a:rPr lang="ru-RU" sz="1100" kern="1200" dirty="0">
              <a:solidFill>
                <a:schemeClr val="bg1"/>
              </a:solidFill>
            </a:rPr>
            <a:t> </a:t>
          </a:r>
          <a:r>
            <a:rPr lang="sr-Latn-RS" sz="1100" kern="1200" dirty="0">
              <a:solidFill>
                <a:schemeClr val="bg1"/>
              </a:solidFill>
            </a:rPr>
            <a:t>305.920.000</a:t>
          </a:r>
          <a:endParaRPr lang="x-none" sz="1100" kern="1200" dirty="0">
            <a:solidFill>
              <a:schemeClr val="bg1"/>
            </a:solidFill>
          </a:endParaRPr>
        </a:p>
      </dsp:txBody>
      <dsp:txXfrm>
        <a:off x="5260459" y="657079"/>
        <a:ext cx="1065371" cy="1063755"/>
      </dsp:txXfrm>
    </dsp:sp>
    <dsp:sp modelId="{F252EBCB-377C-415D-9C84-C3E480AA1603}">
      <dsp:nvSpPr>
        <dsp:cNvPr id="0" name=""/>
        <dsp:cNvSpPr/>
      </dsp:nvSpPr>
      <dsp:spPr>
        <a:xfrm>
          <a:off x="5785685" y="2075874"/>
          <a:ext cx="1253147" cy="1270036"/>
        </a:xfrm>
        <a:prstGeom prst="ellipse">
          <a:avLst/>
        </a:prstGeom>
        <a:solidFill>
          <a:schemeClr val="accent3">
            <a:hueOff val="678677"/>
            <a:satOff val="3655"/>
            <a:lumOff val="49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Subvencije</a:t>
          </a:r>
          <a:r>
            <a:rPr lang="x-none" sz="1100" kern="1200" dirty="0">
              <a:solidFill>
                <a:schemeClr val="bg1"/>
              </a:solidFill>
            </a:rPr>
            <a:t> </a:t>
          </a:r>
          <a:r>
            <a:rPr lang="sr-Latn-RS" sz="1100" kern="1200" dirty="0">
              <a:solidFill>
                <a:schemeClr val="bg1"/>
              </a:solidFill>
            </a:rPr>
            <a:t>25.200</a:t>
          </a:r>
          <a:r>
            <a:rPr lang="x-none" sz="1100" kern="1200" dirty="0">
              <a:solidFill>
                <a:schemeClr val="bg1"/>
              </a:solidFill>
            </a:rPr>
            <a:t>.000</a:t>
          </a:r>
          <a:r>
            <a:rPr lang="en-US" sz="1100" kern="1200" dirty="0">
              <a:solidFill>
                <a:schemeClr val="bg1"/>
              </a:solidFill>
            </a:rPr>
            <a:t> </a:t>
          </a:r>
          <a:endParaRPr lang="x-none" sz="1100" kern="1200" dirty="0">
            <a:solidFill>
              <a:schemeClr val="bg1"/>
            </a:solidFill>
          </a:endParaRPr>
        </a:p>
      </dsp:txBody>
      <dsp:txXfrm>
        <a:off x="5969204" y="2261866"/>
        <a:ext cx="886109" cy="898052"/>
      </dsp:txXfrm>
    </dsp:sp>
    <dsp:sp modelId="{A14630AA-C1BD-4A7E-B665-0A7C9B6C19C9}">
      <dsp:nvSpPr>
        <dsp:cNvPr id="0" name=""/>
        <dsp:cNvSpPr/>
      </dsp:nvSpPr>
      <dsp:spPr>
        <a:xfrm>
          <a:off x="5088804" y="3605348"/>
          <a:ext cx="1408680" cy="1387479"/>
        </a:xfrm>
        <a:prstGeom prst="ellipse">
          <a:avLst/>
        </a:prstGeom>
        <a:solidFill>
          <a:schemeClr val="accent3">
            <a:hueOff val="1018016"/>
            <a:satOff val="5483"/>
            <a:lumOff val="7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Donacije, dotacije, transferi 134.596.700</a:t>
          </a:r>
          <a:endParaRPr lang="x-none" sz="1000" kern="1200" dirty="0">
            <a:solidFill>
              <a:schemeClr val="bg1"/>
            </a:solidFill>
          </a:endParaRPr>
        </a:p>
      </dsp:txBody>
      <dsp:txXfrm>
        <a:off x="5295100" y="3808540"/>
        <a:ext cx="996088" cy="981095"/>
      </dsp:txXfrm>
    </dsp:sp>
    <dsp:sp modelId="{364A5038-15B8-4190-908D-2B73B65BA3B8}">
      <dsp:nvSpPr>
        <dsp:cNvPr id="0" name=""/>
        <dsp:cNvSpPr/>
      </dsp:nvSpPr>
      <dsp:spPr>
        <a:xfrm>
          <a:off x="3608529" y="4281920"/>
          <a:ext cx="1287416" cy="1241746"/>
        </a:xfrm>
        <a:prstGeom prst="ellipse">
          <a:avLst/>
        </a:prstGeom>
        <a:solidFill>
          <a:schemeClr val="accent3">
            <a:hueOff val="1357355"/>
            <a:satOff val="7311"/>
            <a:lumOff val="9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Socijalna zaštita</a:t>
          </a:r>
        </a:p>
        <a:p>
          <a:pPr marL="0" lvl="0" indent="0" algn="ctr" defTabSz="444500">
            <a:lnSpc>
              <a:spcPct val="90000"/>
            </a:lnSpc>
            <a:spcBef>
              <a:spcPct val="0"/>
            </a:spcBef>
            <a:spcAft>
              <a:spcPct val="35000"/>
            </a:spcAft>
            <a:buNone/>
          </a:pPr>
          <a:r>
            <a:rPr lang="sr-Latn-RS" sz="1000" kern="1200" dirty="0">
              <a:solidFill>
                <a:schemeClr val="bg1"/>
              </a:solidFill>
            </a:rPr>
            <a:t>36.210.000,00</a:t>
          </a:r>
          <a:endParaRPr lang="x-none" sz="1000" kern="1200" dirty="0">
            <a:solidFill>
              <a:schemeClr val="bg1"/>
            </a:solidFill>
          </a:endParaRPr>
        </a:p>
      </dsp:txBody>
      <dsp:txXfrm>
        <a:off x="3797067" y="4463769"/>
        <a:ext cx="910340" cy="878048"/>
      </dsp:txXfrm>
    </dsp:sp>
    <dsp:sp modelId="{D19ADD6D-9F0A-4766-B637-BB2D5495A9BB}">
      <dsp:nvSpPr>
        <dsp:cNvPr id="0" name=""/>
        <dsp:cNvSpPr/>
      </dsp:nvSpPr>
      <dsp:spPr>
        <a:xfrm>
          <a:off x="2075747" y="3678214"/>
          <a:ext cx="1214533" cy="1241746"/>
        </a:xfrm>
        <a:prstGeom prst="ellipse">
          <a:avLst/>
        </a:prstGeom>
        <a:solidFill>
          <a:schemeClr val="accent3">
            <a:hueOff val="1696694"/>
            <a:satOff val="9139"/>
            <a:lumOff val="124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Ostali Rashodi 78</a:t>
          </a:r>
          <a:r>
            <a:rPr lang="x-none" sz="1000" kern="1200" dirty="0">
              <a:solidFill>
                <a:schemeClr val="bg1"/>
              </a:solidFill>
            </a:rPr>
            <a:t>.</a:t>
          </a:r>
          <a:r>
            <a:rPr lang="sr-Latn-RS" sz="1000" kern="1200" dirty="0">
              <a:solidFill>
                <a:schemeClr val="bg1"/>
              </a:solidFill>
            </a:rPr>
            <a:t>450</a:t>
          </a:r>
          <a:r>
            <a:rPr lang="en-US" sz="1000" kern="1200" dirty="0">
              <a:solidFill>
                <a:schemeClr val="bg1"/>
              </a:solidFill>
            </a:rPr>
            <a:t>.</a:t>
          </a:r>
          <a:r>
            <a:rPr lang="sr-Latn-RS" sz="1000" kern="1200" dirty="0">
              <a:solidFill>
                <a:schemeClr val="bg1"/>
              </a:solidFill>
            </a:rPr>
            <a:t>530</a:t>
          </a:r>
          <a:endParaRPr lang="x-none" sz="1000" kern="1200" dirty="0">
            <a:solidFill>
              <a:schemeClr val="bg1"/>
            </a:solidFill>
          </a:endParaRPr>
        </a:p>
      </dsp:txBody>
      <dsp:txXfrm>
        <a:off x="2253611" y="3860063"/>
        <a:ext cx="858805" cy="878048"/>
      </dsp:txXfrm>
    </dsp:sp>
    <dsp:sp modelId="{28E9833B-4981-40E6-A62C-935790EDE1B7}">
      <dsp:nvSpPr>
        <dsp:cNvPr id="0" name=""/>
        <dsp:cNvSpPr/>
      </dsp:nvSpPr>
      <dsp:spPr>
        <a:xfrm>
          <a:off x="1505103" y="2210241"/>
          <a:ext cx="1067562" cy="1067562"/>
        </a:xfrm>
        <a:prstGeom prst="ellipse">
          <a:avLst/>
        </a:prstGeom>
        <a:solidFill>
          <a:schemeClr val="accent3">
            <a:hueOff val="2036032"/>
            <a:satOff val="10966"/>
            <a:lumOff val="14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Otplata glavnice 25</a:t>
          </a:r>
          <a:r>
            <a:rPr lang="sr-Cyrl-CS" sz="1000" kern="1200" dirty="0">
              <a:solidFill>
                <a:schemeClr val="bg1"/>
              </a:solidFill>
            </a:rPr>
            <a:t>.</a:t>
          </a:r>
          <a:r>
            <a:rPr lang="sr-Latn-RS" sz="1000" kern="1200" dirty="0">
              <a:solidFill>
                <a:schemeClr val="bg1"/>
              </a:solidFill>
            </a:rPr>
            <a:t>0</a:t>
          </a:r>
          <a:r>
            <a:rPr lang="sr-Cyrl-CS" sz="1000" kern="1200" dirty="0">
              <a:solidFill>
                <a:schemeClr val="bg1"/>
              </a:solidFill>
            </a:rPr>
            <a:t>00.000</a:t>
          </a:r>
          <a:endParaRPr lang="x-none" sz="1000" kern="1200" dirty="0">
            <a:solidFill>
              <a:schemeClr val="bg1"/>
            </a:solidFill>
          </a:endParaRPr>
        </a:p>
      </dsp:txBody>
      <dsp:txXfrm>
        <a:off x="1661444" y="2366582"/>
        <a:ext cx="754880" cy="754880"/>
      </dsp:txXfrm>
    </dsp:sp>
    <dsp:sp modelId="{2D6C03BD-4023-431E-84F6-C080A9961C8A}">
      <dsp:nvSpPr>
        <dsp:cNvPr id="0" name=""/>
        <dsp:cNvSpPr/>
      </dsp:nvSpPr>
      <dsp:spPr>
        <a:xfrm>
          <a:off x="1978667" y="685268"/>
          <a:ext cx="1437238" cy="1402371"/>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sr-Latn-RS" sz="1050" kern="1200" dirty="0" err="1">
              <a:solidFill>
                <a:schemeClr val="bg1"/>
              </a:solidFill>
            </a:rPr>
            <a:t>Kapitalini</a:t>
          </a:r>
          <a:r>
            <a:rPr lang="sr-Latn-RS" sz="1050" kern="1200" dirty="0">
              <a:solidFill>
                <a:schemeClr val="bg1"/>
              </a:solidFill>
            </a:rPr>
            <a:t> izdaci</a:t>
          </a:r>
        </a:p>
        <a:p>
          <a:pPr marL="0" lvl="0" indent="0" algn="ctr" defTabSz="466725">
            <a:lnSpc>
              <a:spcPct val="90000"/>
            </a:lnSpc>
            <a:spcBef>
              <a:spcPct val="0"/>
            </a:spcBef>
            <a:spcAft>
              <a:spcPct val="35000"/>
            </a:spcAft>
            <a:buNone/>
          </a:pPr>
          <a:r>
            <a:rPr lang="sr-Latn-RS" sz="1050" kern="1200" dirty="0">
              <a:solidFill>
                <a:schemeClr val="bg1"/>
              </a:solidFill>
            </a:rPr>
            <a:t>123.722.504 </a:t>
          </a:r>
          <a:endParaRPr lang="x-none" sz="1050" kern="1200" dirty="0">
            <a:solidFill>
              <a:schemeClr val="bg1"/>
            </a:solidFill>
          </a:endParaRPr>
        </a:p>
      </dsp:txBody>
      <dsp:txXfrm>
        <a:off x="2189146" y="890640"/>
        <a:ext cx="1016280" cy="9916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F200638-5DF4-4430-A5FC-8138B5BDD0B3}" type="datetimeFigureOut">
              <a:rPr lang="en-US" smtClean="0"/>
              <a:pPr/>
              <a:t>11.12.2023</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CEC979-1A5F-46ED-8288-2BF6E691AD6F}" type="slidenum">
              <a:rPr lang="en-US" smtClean="0"/>
              <a:pPr/>
              <a:t>‹#›</a:t>
            </a:fld>
            <a:endParaRPr lang="en-US"/>
          </a:p>
        </p:txBody>
      </p:sp>
    </p:spTree>
    <p:extLst>
      <p:ext uri="{BB962C8B-B14F-4D97-AF65-F5344CB8AC3E}">
        <p14:creationId xmlns:p14="http://schemas.microsoft.com/office/powerpoint/2010/main" val="72089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D43283B-6AD6-429E-9A6B-CD6015251173}" type="datetimeFigureOut">
              <a:rPr lang="en-US" smtClean="0"/>
              <a:pPr/>
              <a:t>11.12.2023</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D3E29-5E3C-4E2A-B6D2-72A9CD53ABC5}" type="slidenum">
              <a:rPr lang="en-US" smtClean="0"/>
              <a:pPr/>
              <a:t>‹#›</a:t>
            </a:fld>
            <a:endParaRPr lang="en-US"/>
          </a:p>
        </p:txBody>
      </p:sp>
    </p:spTree>
    <p:extLst>
      <p:ext uri="{BB962C8B-B14F-4D97-AF65-F5344CB8AC3E}">
        <p14:creationId xmlns:p14="http://schemas.microsoft.com/office/powerpoint/2010/main" val="3747770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3E29-5E3C-4E2A-B6D2-72A9CD53ABC5}" type="slidenum">
              <a:rPr lang="en-US" smtClean="0"/>
              <a:pPr/>
              <a:t>2</a:t>
            </a:fld>
            <a:endParaRPr lang="en-US"/>
          </a:p>
        </p:txBody>
      </p:sp>
    </p:spTree>
    <p:extLst>
      <p:ext uri="{BB962C8B-B14F-4D97-AF65-F5344CB8AC3E}">
        <p14:creationId xmlns:p14="http://schemas.microsoft.com/office/powerpoint/2010/main" val="17378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16</a:t>
            </a:fld>
            <a:endParaRPr lang="en-US"/>
          </a:p>
        </p:txBody>
      </p:sp>
    </p:spTree>
    <p:extLst>
      <p:ext uri="{BB962C8B-B14F-4D97-AF65-F5344CB8AC3E}">
        <p14:creationId xmlns:p14="http://schemas.microsoft.com/office/powerpoint/2010/main" val="26977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487EF8-07F1-4132-9D28-E3E3FCCC23B1}"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1052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49EEE-4F84-4052-B363-C737F6A14016}"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2858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20370-F757-4CDD-B7F0-D08A120BC05A}"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20604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4487EF8-07F1-4132-9D28-E3E3FCCC23B1}" type="datetime1">
              <a:rPr lang="en-US" smtClean="0"/>
              <a:pPr/>
              <a:t>11.12.2023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5FB0A07-249F-4345-993B-6AB4700608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9078895-3498-4D33-B7FC-B54F27028AE1}" type="datetime1">
              <a:rPr lang="en-US" smtClean="0"/>
              <a:pPr/>
              <a:t>11.12.2023</a:t>
            </a:fld>
            <a:endParaRPr lang="en-US"/>
          </a:p>
        </p:txBody>
      </p:sp>
      <p:sp>
        <p:nvSpPr>
          <p:cNvPr id="9" name="Slide Number Placeholder 8"/>
          <p:cNvSpPr>
            <a:spLocks noGrp="1"/>
          </p:cNvSpPr>
          <p:nvPr>
            <p:ph type="sldNum" sz="quarter" idx="15"/>
          </p:nvPr>
        </p:nvSpPr>
        <p:spPr/>
        <p:txBody>
          <a:bodyPr rtlCol="0"/>
          <a:lstStyle/>
          <a:p>
            <a:fld id="{75FB0A07-249F-4345-993B-6AB4700608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02E79DB-ED39-4329-92C5-F5019745971C}" type="datetime1">
              <a:rPr lang="en-US" smtClean="0"/>
              <a:pPr/>
              <a:t>11.12.2023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FB0A07-249F-4345-993B-6AB4700608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83F819-929A-4FD7-A544-D4CCA8B66912}" type="datetime1">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0D64A61-12DB-4731-919F-1A852C2C9915}" type="datetime1">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0BF04FF-B6FF-4841-86BA-8CA90B73CA57}" type="datetime1">
              <a:rPr lang="en-US" smtClean="0"/>
              <a:pPr/>
              <a:t>11.12.2023</a:t>
            </a:fld>
            <a:endParaRPr lang="en-US"/>
          </a:p>
        </p:txBody>
      </p:sp>
      <p:sp>
        <p:nvSpPr>
          <p:cNvPr id="7" name="Slide Number Placeholder 6"/>
          <p:cNvSpPr>
            <a:spLocks noGrp="1"/>
          </p:cNvSpPr>
          <p:nvPr>
            <p:ph type="sldNum" sz="quarter" idx="11"/>
          </p:nvPr>
        </p:nvSpPr>
        <p:spPr/>
        <p:txBody>
          <a:bodyPr rtlCol="0"/>
          <a:lstStyle/>
          <a:p>
            <a:fld id="{75FB0A07-249F-4345-993B-6AB4700608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78895-3498-4D33-B7FC-B54F27028AE1}"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15317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46A6CDD-F840-42B5-8D8B-324DC27B5908}" type="datetime1">
              <a:rPr lang="en-US" smtClean="0"/>
              <a:pPr/>
              <a:t>11.12.2023</a:t>
            </a:fld>
            <a:endParaRPr lang="en-US"/>
          </a:p>
        </p:txBody>
      </p:sp>
      <p:sp>
        <p:nvSpPr>
          <p:cNvPr id="22" name="Slide Number Placeholder 21"/>
          <p:cNvSpPr>
            <a:spLocks noGrp="1"/>
          </p:cNvSpPr>
          <p:nvPr>
            <p:ph type="sldNum" sz="quarter" idx="15"/>
          </p:nvPr>
        </p:nvSpPr>
        <p:spPr/>
        <p:txBody>
          <a:bodyPr rtlCol="0"/>
          <a:lstStyle/>
          <a:p>
            <a:fld id="{75FB0A07-249F-4345-993B-6AB4700608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CFAEFDB-907E-4C9B-961F-C8E7D4ED2114}" type="datetime1">
              <a:rPr lang="en-US" smtClean="0"/>
              <a:pPr/>
              <a:t>11.12.2023</a:t>
            </a:fld>
            <a:endParaRPr lang="en-US"/>
          </a:p>
        </p:txBody>
      </p:sp>
      <p:sp>
        <p:nvSpPr>
          <p:cNvPr id="18" name="Slide Number Placeholder 17"/>
          <p:cNvSpPr>
            <a:spLocks noGrp="1"/>
          </p:cNvSpPr>
          <p:nvPr>
            <p:ph type="sldNum" sz="quarter" idx="11"/>
          </p:nvPr>
        </p:nvSpPr>
        <p:spPr/>
        <p:txBody>
          <a:bodyPr rtlCol="0"/>
          <a:lstStyle/>
          <a:p>
            <a:fld id="{75FB0A07-249F-4345-993B-6AB4700608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49EEE-4F84-4052-B363-C737F6A14016}"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220370-F757-4CDD-B7F0-D08A120BC05A}"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E79DB-ED39-4329-92C5-F5019745971C}" type="datetime1">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9715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83F819-929A-4FD7-A544-D4CCA8B66912}" type="datetime1">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680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64A61-12DB-4731-919F-1A852C2C9915}" type="datetime1">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14254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F04FF-B6FF-4841-86BA-8CA90B73CA57}" type="datetime1">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41948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4343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A6CDD-F840-42B5-8D8B-324DC27B5908}" type="datetime1">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2929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EFDB-907E-4C9B-961F-C8E7D4ED2114}" type="datetime1">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0714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77A51-6661-464F-AF3F-5F9E5897B61D}" type="datetime1">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0A07-249F-4345-993B-6AB4700608B8}" type="slidenum">
              <a:rPr lang="en-US" smtClean="0"/>
              <a:pPr/>
              <a:t>‹#›</a:t>
            </a:fld>
            <a:endParaRPr lang="en-US"/>
          </a:p>
        </p:txBody>
      </p:sp>
    </p:spTree>
    <p:extLst>
      <p:ext uri="{BB962C8B-B14F-4D97-AF65-F5344CB8AC3E}">
        <p14:creationId xmlns:p14="http://schemas.microsoft.com/office/powerpoint/2010/main" val="790816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177A51-6661-464F-AF3F-5F9E5897B61D}" type="datetime1">
              <a:rPr lang="en-US" smtClean="0"/>
              <a:pPr/>
              <a:t>11.12.2023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FB0A07-249F-4345-993B-6AB470060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1.xml"/><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openclipart.org/detail/171507/money-pot-by-gnokii-171507"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204864"/>
            <a:ext cx="6520784" cy="1152128"/>
          </a:xfrm>
        </p:spPr>
        <p:txBody>
          <a:bodyPr/>
          <a:lstStyle/>
          <a:p>
            <a:r>
              <a:rPr lang="sr-Latn-RS" dirty="0">
                <a:solidFill>
                  <a:schemeClr val="tx1"/>
                </a:solidFill>
              </a:rPr>
              <a:t>OPŠTINA SJENICA</a:t>
            </a:r>
            <a:endParaRPr lang="en-US" dirty="0">
              <a:solidFill>
                <a:schemeClr val="tx1"/>
              </a:solidFill>
            </a:endParaRPr>
          </a:p>
        </p:txBody>
      </p:sp>
      <p:sp>
        <p:nvSpPr>
          <p:cNvPr id="3" name="Subtitle 2"/>
          <p:cNvSpPr>
            <a:spLocks noGrp="1"/>
          </p:cNvSpPr>
          <p:nvPr>
            <p:ph type="subTitle" idx="1"/>
          </p:nvPr>
        </p:nvSpPr>
        <p:spPr>
          <a:xfrm>
            <a:off x="2267744" y="4145429"/>
            <a:ext cx="6696744" cy="1443811"/>
          </a:xfrm>
        </p:spPr>
        <p:txBody>
          <a:bodyPr/>
          <a:lstStyle/>
          <a:p>
            <a:r>
              <a:rPr lang="sr-Latn-RS" dirty="0"/>
              <a:t>GRAĐANSKI VODIČ KROZ ODLUKU O BUDŽETU OPŠTINE SJENICA ZA 2024 GODINU</a:t>
            </a:r>
            <a:endParaRPr lang="en-US" dirty="0"/>
          </a:p>
        </p:txBody>
      </p:sp>
      <p:sp>
        <p:nvSpPr>
          <p:cNvPr id="6" name="Slide Number Placeholder 5"/>
          <p:cNvSpPr>
            <a:spLocks noGrp="1"/>
          </p:cNvSpPr>
          <p:nvPr>
            <p:ph type="sldNum" sz="quarter" idx="12"/>
          </p:nvPr>
        </p:nvSpPr>
        <p:spPr/>
        <p:txBody>
          <a:bodyPr>
            <a:normAutofit/>
          </a:bodyPr>
          <a:lstStyle/>
          <a:p>
            <a:endParaRPr lang="en-US" dirty="0"/>
          </a:p>
        </p:txBody>
      </p:sp>
      <p:pic>
        <p:nvPicPr>
          <p:cNvPr id="4" name="Picture 3">
            <a:extLst>
              <a:ext uri="{FF2B5EF4-FFF2-40B4-BE49-F238E27FC236}">
                <a16:creationId xmlns:a16="http://schemas.microsoft.com/office/drawing/2014/main" id="{0BCEE1D5-285D-0232-CBE2-B82B22436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759201"/>
            <a:ext cx="1096769" cy="1636851"/>
          </a:xfrm>
          <a:prstGeom prst="rect">
            <a:avLst/>
          </a:prstGeom>
        </p:spPr>
      </p:pic>
    </p:spTree>
    <p:extLst>
      <p:ext uri="{BB962C8B-B14F-4D97-AF65-F5344CB8AC3E}">
        <p14:creationId xmlns:p14="http://schemas.microsoft.com/office/powerpoint/2010/main" val="2642155704"/>
      </p:ext>
    </p:extLst>
  </p:cSld>
  <p:clrMapOvr>
    <a:masterClrMapping/>
  </p:clrMapOvr>
  <p:extLst>
    <p:ext uri="{E180D4A7-C9FB-4DFB-919C-405C955672EB}">
      <p14:showEvtLst xmlns:p14="http://schemas.microsoft.com/office/powerpoint/2010/main">
        <p14:playEvt time="0" objId="11"/>
        <p14:stopEvt time="6233"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5" y="247867"/>
            <a:ext cx="8229600" cy="778098"/>
          </a:xfrm>
        </p:spPr>
        <p:txBody>
          <a:bodyPr>
            <a:normAutofit fontScale="90000"/>
          </a:bodyPr>
          <a:lstStyle/>
          <a:p>
            <a:r>
              <a:rPr lang="sr-Latn-RS" sz="3000" b="1" dirty="0"/>
              <a:t>Struktura planiranih prihoda i primanja za 2023 </a:t>
            </a:r>
            <a:r>
              <a:rPr lang="sr-Latn-RS" sz="3000" b="1" dirty="0" err="1"/>
              <a:t>godiinu</a:t>
            </a:r>
            <a:endParaRPr lang="en-US" sz="3000" b="1" dirty="0"/>
          </a:p>
        </p:txBody>
      </p:sp>
      <p:sp>
        <p:nvSpPr>
          <p:cNvPr id="3" name="Slide Number Placeholder 2"/>
          <p:cNvSpPr>
            <a:spLocks noGrp="1"/>
          </p:cNvSpPr>
          <p:nvPr>
            <p:ph type="sldNum" sz="quarter" idx="15"/>
          </p:nvPr>
        </p:nvSpPr>
        <p:spPr/>
        <p:txBody>
          <a:bodyPr>
            <a:normAutofit/>
          </a:bodyPr>
          <a:lstStyle/>
          <a:p>
            <a:endParaRPr lang="en-US" dirty="0"/>
          </a:p>
        </p:txBody>
      </p:sp>
      <p:graphicFrame>
        <p:nvGraphicFramePr>
          <p:cNvPr id="4" name="Diagram 3">
            <a:extLst>
              <a:ext uri="{FF2B5EF4-FFF2-40B4-BE49-F238E27FC236}">
                <a16:creationId xmlns:a16="http://schemas.microsoft.com/office/drawing/2014/main" id="{A4DEB04A-978D-139A-FA87-3E28F8DFB4AF}"/>
              </a:ext>
            </a:extLst>
          </p:cNvPr>
          <p:cNvGraphicFramePr/>
          <p:nvPr>
            <p:extLst>
              <p:ext uri="{D42A27DB-BD31-4B8C-83A1-F6EECF244321}">
                <p14:modId xmlns:p14="http://schemas.microsoft.com/office/powerpoint/2010/main" val="1399823939"/>
              </p:ext>
            </p:extLst>
          </p:nvPr>
        </p:nvGraphicFramePr>
        <p:xfrm>
          <a:off x="539552" y="1025965"/>
          <a:ext cx="7776864" cy="549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AF26-CBF3-47D3-B412-DD36193B6AE4}"/>
              </a:ext>
            </a:extLst>
          </p:cNvPr>
          <p:cNvSpPr>
            <a:spLocks noGrp="1"/>
          </p:cNvSpPr>
          <p:nvPr>
            <p:ph type="title"/>
          </p:nvPr>
        </p:nvSpPr>
        <p:spPr/>
        <p:txBody>
          <a:bodyPr>
            <a:normAutofit/>
          </a:bodyPr>
          <a:lstStyle/>
          <a:p>
            <a:r>
              <a:rPr lang="sr-Latn-RS" sz="2900" b="1" dirty="0"/>
              <a:t>Struktura planiranih prihoda i primanja za 2023 godinu</a:t>
            </a:r>
            <a:endParaRPr lang="en-US" sz="2900" dirty="0"/>
          </a:p>
        </p:txBody>
      </p:sp>
      <p:graphicFrame>
        <p:nvGraphicFramePr>
          <p:cNvPr id="4" name="Chart 3">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2933449511"/>
              </p:ext>
            </p:extLst>
          </p:nvPr>
        </p:nvGraphicFramePr>
        <p:xfrm>
          <a:off x="1481137" y="1772816"/>
          <a:ext cx="6912768" cy="443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3789688686"/>
              </p:ext>
            </p:extLst>
          </p:nvPr>
        </p:nvGraphicFramePr>
        <p:xfrm>
          <a:off x="395536" y="1268760"/>
          <a:ext cx="7051303" cy="5165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616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normAutofit/>
          </a:bodyPr>
          <a:lstStyle/>
          <a:p>
            <a:r>
              <a:rPr lang="pt-BR" sz="3000" b="1" dirty="0"/>
              <a:t>Na šta se troše javna sredstva</a:t>
            </a:r>
            <a:r>
              <a:rPr lang="sr-Latn-RS" sz="3000" b="1" dirty="0"/>
              <a:t>?</a:t>
            </a:r>
            <a:endParaRPr lang="en-US" sz="3000" b="1" dirty="0"/>
          </a:p>
        </p:txBody>
      </p:sp>
      <p:sp>
        <p:nvSpPr>
          <p:cNvPr id="7" name="Content Placeholder 6"/>
          <p:cNvSpPr>
            <a:spLocks noGrp="1"/>
          </p:cNvSpPr>
          <p:nvPr>
            <p:ph idx="1"/>
          </p:nvPr>
        </p:nvSpPr>
        <p:spPr>
          <a:xfrm>
            <a:off x="457200" y="1387574"/>
            <a:ext cx="8229600" cy="5065762"/>
          </a:xfrm>
        </p:spPr>
        <p:txBody>
          <a:bodyPr>
            <a:normAutofit fontScale="92500" lnSpcReduction="20000"/>
          </a:bodyPr>
          <a:lstStyle/>
          <a:p>
            <a:pPr marL="137160" indent="0" algn="just">
              <a:buNone/>
            </a:pPr>
            <a:r>
              <a:rPr lang="sr-Latn-RS" sz="1600" dirty="0"/>
              <a:t>	Budžet mora biti u ravnoteži, što znači da rashodi moraju odgovarati prihodima. Ukupni planirani rashodi i izdaci za 2024. godinu u Nacrtu odluke o budžetu  iznose: </a:t>
            </a:r>
          </a:p>
          <a:p>
            <a:pPr marL="137160" indent="0" algn="just">
              <a:buNone/>
            </a:pPr>
            <a:endParaRPr lang="sr-Latn-RS" sz="1600" dirty="0"/>
          </a:p>
          <a:p>
            <a:pPr marL="137160" indent="0" algn="just">
              <a:buNone/>
            </a:pPr>
            <a:endParaRPr lang="sr-Latn-RS" sz="1600" dirty="0"/>
          </a:p>
          <a:p>
            <a:pPr marL="137160" indent="0" algn="just">
              <a:buNone/>
            </a:pPr>
            <a:r>
              <a:rPr lang="sr-Latn-RS" sz="1600" dirty="0"/>
              <a:t>
</a:t>
            </a:r>
          </a:p>
          <a:p>
            <a:pPr marL="137160" indent="0" algn="just">
              <a:buNone/>
            </a:pPr>
            <a:r>
              <a:rPr lang="sr-Latn-RS" sz="1600" dirty="0"/>
              <a:t>
</a:t>
            </a:r>
          </a:p>
          <a:p>
            <a:pPr marL="137160" indent="0" algn="just">
              <a:buNone/>
            </a:pPr>
            <a:endParaRPr lang="sr-Latn-RS" sz="1600" dirty="0"/>
          </a:p>
          <a:p>
            <a:pPr marL="137160" indent="0" algn="just">
              <a:buNone/>
            </a:pPr>
            <a:r>
              <a:rPr lang="sr-Latn-RS" sz="1600" dirty="0"/>
              <a:t>RASHODI </a:t>
            </a:r>
            <a:r>
              <a:rPr lang="sr-Latn-RS" sz="1600" dirty="0" err="1"/>
              <a:t>Rashodi</a:t>
            </a:r>
            <a:r>
              <a:rPr lang="sr-Latn-RS" sz="1600" dirty="0"/>
              <a:t> predstavljaju sve troškove opštine za plate budžetskih korisnika, nabavku roba i usluga, subvencije, dotacije i transfere, socijalnu pomoć i ostale troškove koje opština obezbeđuje bez direktne i neposredne naknade. </a:t>
            </a:r>
          </a:p>
          <a:p>
            <a:pPr marL="137160" indent="0" algn="just">
              <a:buNone/>
            </a:pPr>
            <a:r>
              <a:rPr lang="sr-Latn-RS" sz="1600" dirty="0"/>
              <a:t>
IZDACI predstavljaju troškove izgradnje ili investicionog održavanja već postojećih objekata, nabavku zemljišta, mašina i opreme neophodne za rad budžetskih korisnika.</a:t>
            </a:r>
          </a:p>
          <a:p>
            <a:pPr marL="137160" indent="0" algn="just">
              <a:buNone/>
            </a:pPr>
            <a:r>
              <a:rPr lang="sr-Latn-RS" sz="1600" dirty="0"/>
              <a:t>
RASHODI I IZDACI moraju se iskazivati na zakonom propisan način, odnosno moraju se iskazivati: po programima koji pokazuju koliko se troši za izvršavanje osnovnih nadležnosti i strateških ciljeva grada; po osnovnoj nameni koja pokazuje za koju vrstu troška se sredstva izdvajaju; po funkciji koja pokazuje funkcionalnu namenu za određenu oblast i po korisnicima budžeta što pokazuje organizaciju rada grada/opštine.</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12</a:t>
            </a:fld>
            <a:endParaRPr lang="en-US"/>
          </a:p>
        </p:txBody>
      </p:sp>
      <p:sp>
        <p:nvSpPr>
          <p:cNvPr id="24" name="Rectangle: Rounded Corners 23">
            <a:extLst>
              <a:ext uri="{FF2B5EF4-FFF2-40B4-BE49-F238E27FC236}">
                <a16:creationId xmlns:a16="http://schemas.microsoft.com/office/drawing/2014/main" id="{CFD6A88A-550B-4306-B111-9817A14514A4}"/>
              </a:ext>
            </a:extLst>
          </p:cNvPr>
          <p:cNvSpPr/>
          <p:nvPr/>
        </p:nvSpPr>
        <p:spPr>
          <a:xfrm>
            <a:off x="2879812" y="2204864"/>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RS" b="1" dirty="0"/>
              <a:t>1.088.515.235 dinara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sr-Latn-RS" sz="3100" b="1" dirty="0"/>
              <a:t>Šta su rashodi i izdaci budžeta?</a:t>
            </a:r>
            <a:endParaRPr lang="en-US" sz="2200" b="1" dirty="0"/>
          </a:p>
        </p:txBody>
      </p:sp>
      <p:sp>
        <p:nvSpPr>
          <p:cNvPr id="4" name="Slide Number Placeholder 3"/>
          <p:cNvSpPr>
            <a:spLocks noGrp="1"/>
          </p:cNvSpPr>
          <p:nvPr>
            <p:ph type="sldNum" sz="quarter" idx="12"/>
          </p:nvPr>
        </p:nvSpPr>
        <p:spPr/>
        <p:txBody>
          <a:bodyPr>
            <a:normAutofit/>
          </a:bodyPr>
          <a:lstStyle/>
          <a:p>
            <a:endParaRPr lang="en-US" dirty="0"/>
          </a:p>
        </p:txBody>
      </p:sp>
      <p:sp>
        <p:nvSpPr>
          <p:cNvPr id="8" name="Content Placeholder 7">
            <a:extLst>
              <a:ext uri="{FF2B5EF4-FFF2-40B4-BE49-F238E27FC236}">
                <a16:creationId xmlns:a16="http://schemas.microsoft.com/office/drawing/2014/main" id="{0385A06A-B355-924D-6BB8-48D3F36F1BEB}"/>
              </a:ext>
            </a:extLst>
          </p:cNvPr>
          <p:cNvSpPr>
            <a:spLocks noGrp="1"/>
          </p:cNvSpPr>
          <p:nvPr>
            <p:ph sz="quarter" idx="2"/>
          </p:nvPr>
        </p:nvSpPr>
        <p:spPr/>
        <p:txBody>
          <a:bodyPr/>
          <a:lstStyle/>
          <a:p>
            <a:endParaRPr lang="sr-Latn-RS"/>
          </a:p>
        </p:txBody>
      </p:sp>
      <p:graphicFrame>
        <p:nvGraphicFramePr>
          <p:cNvPr id="9" name="Content Placeholder 5">
            <a:extLst>
              <a:ext uri="{FF2B5EF4-FFF2-40B4-BE49-F238E27FC236}">
                <a16:creationId xmlns:a16="http://schemas.microsoft.com/office/drawing/2014/main" id="{484C73B1-A2F4-7046-FE4C-3C9B06DF97CE}"/>
              </a:ext>
            </a:extLst>
          </p:cNvPr>
          <p:cNvGraphicFramePr>
            <a:graphicFrameLocks noGrp="1"/>
          </p:cNvGraphicFramePr>
          <p:nvPr>
            <p:ph sz="quarter" idx="1"/>
            <p:extLst>
              <p:ext uri="{D42A27DB-BD31-4B8C-83A1-F6EECF244321}">
                <p14:modId xmlns:p14="http://schemas.microsoft.com/office/powerpoint/2010/main" val="790115363"/>
              </p:ext>
            </p:extLst>
          </p:nvPr>
        </p:nvGraphicFramePr>
        <p:xfrm>
          <a:off x="457200" y="980728"/>
          <a:ext cx="76718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5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50106"/>
          </a:xfrm>
        </p:spPr>
        <p:txBody>
          <a:bodyPr>
            <a:normAutofit fontScale="90000"/>
          </a:bodyPr>
          <a:lstStyle/>
          <a:p>
            <a:r>
              <a:rPr lang="sr-Latn-RS" sz="3000" b="1" dirty="0" err="1"/>
              <a:t>Strukutra</a:t>
            </a:r>
            <a:r>
              <a:rPr lang="sr-Latn-RS" sz="3000" b="1" dirty="0"/>
              <a:t> planiranih rashoda i izdataka za 2023 godinu?	</a:t>
            </a:r>
            <a:endParaRPr lang="en-US" sz="30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197904891"/>
              </p:ext>
            </p:extLst>
          </p:nvPr>
        </p:nvGraphicFramePr>
        <p:xfrm>
          <a:off x="251520" y="1052736"/>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36515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C2A5-083B-23E5-8F67-0EDE543C0DD1}"/>
              </a:ext>
            </a:extLst>
          </p:cNvPr>
          <p:cNvSpPr>
            <a:spLocks noGrp="1"/>
          </p:cNvSpPr>
          <p:nvPr>
            <p:ph type="title"/>
          </p:nvPr>
        </p:nvSpPr>
        <p:spPr/>
        <p:txBody>
          <a:bodyPr/>
          <a:lstStyle/>
          <a:p>
            <a:r>
              <a:rPr lang="sr-Latn-RS" dirty="0"/>
              <a:t>Struktura planiranih izdataka i </a:t>
            </a:r>
            <a:r>
              <a:rPr lang="sr-Latn-RS" dirty="0" err="1"/>
              <a:t>rashda</a:t>
            </a:r>
            <a:r>
              <a:rPr lang="sr-Latn-RS" dirty="0"/>
              <a:t> za 2023 godinu</a:t>
            </a:r>
          </a:p>
        </p:txBody>
      </p:sp>
      <p:sp>
        <p:nvSpPr>
          <p:cNvPr id="4" name="Slide Number Placeholder 3">
            <a:extLst>
              <a:ext uri="{FF2B5EF4-FFF2-40B4-BE49-F238E27FC236}">
                <a16:creationId xmlns:a16="http://schemas.microsoft.com/office/drawing/2014/main" id="{A6D64B2D-3A2B-220B-6286-142C0276A5B7}"/>
              </a:ext>
            </a:extLst>
          </p:cNvPr>
          <p:cNvSpPr>
            <a:spLocks noGrp="1"/>
          </p:cNvSpPr>
          <p:nvPr>
            <p:ph type="sldNum" sz="quarter" idx="15"/>
          </p:nvPr>
        </p:nvSpPr>
        <p:spPr/>
        <p:txBody>
          <a:bodyPr/>
          <a:lstStyle/>
          <a:p>
            <a:fld id="{75FB0A07-249F-4345-993B-6AB4700608B8}" type="slidenum">
              <a:rPr lang="en-US" smtClean="0"/>
              <a:pPr/>
              <a:t>15</a:t>
            </a:fld>
            <a:endParaRPr lang="en-US"/>
          </a:p>
        </p:txBody>
      </p:sp>
      <p:graphicFrame>
        <p:nvGraphicFramePr>
          <p:cNvPr id="5" name="Chart 1">
            <a:extLst>
              <a:ext uri="{FF2B5EF4-FFF2-40B4-BE49-F238E27FC236}">
                <a16:creationId xmlns:a16="http://schemas.microsoft.com/office/drawing/2014/main" id="{C22D62F8-7DCA-9348-218F-329B90CAE4C4}"/>
              </a:ext>
            </a:extLst>
          </p:cNvPr>
          <p:cNvGraphicFramePr>
            <a:graphicFrameLocks noGrp="1"/>
          </p:cNvGraphicFramePr>
          <p:nvPr>
            <p:ph sz="quarter" idx="1"/>
            <p:extLst>
              <p:ext uri="{D42A27DB-BD31-4B8C-83A1-F6EECF244321}">
                <p14:modId xmlns:p14="http://schemas.microsoft.com/office/powerpoint/2010/main" val="2257608134"/>
              </p:ext>
            </p:extLst>
          </p:nvPr>
        </p:nvGraphicFramePr>
        <p:xfrm>
          <a:off x="405384" y="1441977"/>
          <a:ext cx="7723632" cy="5011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54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6661"/>
            <a:ext cx="7787208" cy="311972"/>
          </a:xfrm>
        </p:spPr>
        <p:txBody>
          <a:bodyPr>
            <a:normAutofit fontScale="90000"/>
          </a:bodyPr>
          <a:lstStyle/>
          <a:p>
            <a:pPr algn="ctr"/>
            <a:r>
              <a:rPr lang="sr-Latn-RS" sz="3000" b="1" dirty="0"/>
              <a:t>Rashodi budžeta po programima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6" name="Table 5">
            <a:extLst>
              <a:ext uri="{FF2B5EF4-FFF2-40B4-BE49-F238E27FC236}">
                <a16:creationId xmlns:a16="http://schemas.microsoft.com/office/drawing/2014/main" id="{25E513C4-5BD1-5BD4-B751-A08BA16C0804}"/>
              </a:ext>
            </a:extLst>
          </p:cNvPr>
          <p:cNvGraphicFramePr>
            <a:graphicFrameLocks noGrp="1"/>
          </p:cNvGraphicFramePr>
          <p:nvPr>
            <p:extLst>
              <p:ext uri="{D42A27DB-BD31-4B8C-83A1-F6EECF244321}">
                <p14:modId xmlns:p14="http://schemas.microsoft.com/office/powerpoint/2010/main" val="2921255922"/>
              </p:ext>
            </p:extLst>
          </p:nvPr>
        </p:nvGraphicFramePr>
        <p:xfrm>
          <a:off x="638174" y="1124744"/>
          <a:ext cx="7787207" cy="5040562"/>
        </p:xfrm>
        <a:graphic>
          <a:graphicData uri="http://schemas.openxmlformats.org/drawingml/2006/table">
            <a:tbl>
              <a:tblPr firstRow="1" firstCol="1" lastRow="1" lastCol="1" bandRow="1" bandCol="1">
                <a:tableStyleId>{5C22544A-7EE6-4342-B048-85BDC9FD1C3A}</a:tableStyleId>
              </a:tblPr>
              <a:tblGrid>
                <a:gridCol w="313299">
                  <a:extLst>
                    <a:ext uri="{9D8B030D-6E8A-4147-A177-3AD203B41FA5}">
                      <a16:colId xmlns:a16="http://schemas.microsoft.com/office/drawing/2014/main" val="4094846783"/>
                    </a:ext>
                  </a:extLst>
                </a:gridCol>
                <a:gridCol w="6220714">
                  <a:extLst>
                    <a:ext uri="{9D8B030D-6E8A-4147-A177-3AD203B41FA5}">
                      <a16:colId xmlns:a16="http://schemas.microsoft.com/office/drawing/2014/main" val="3900189606"/>
                    </a:ext>
                  </a:extLst>
                </a:gridCol>
                <a:gridCol w="1253194">
                  <a:extLst>
                    <a:ext uri="{9D8B030D-6E8A-4147-A177-3AD203B41FA5}">
                      <a16:colId xmlns:a16="http://schemas.microsoft.com/office/drawing/2014/main" val="3090106467"/>
                    </a:ext>
                  </a:extLst>
                </a:gridCol>
              </a:tblGrid>
              <a:tr h="277484">
                <a:tc gridSpan="3">
                  <a:txBody>
                    <a:bodyPr/>
                    <a:lstStyle/>
                    <a:p>
                      <a:pPr>
                        <a:lnSpc>
                          <a:spcPct val="0"/>
                        </a:lnSpc>
                      </a:pPr>
                      <a:r>
                        <a:rPr lang="en-US" sz="1000">
                          <a:effectLst/>
                        </a:rPr>
                        <a:t> </a:t>
                      </a:r>
                      <a:endParaRPr lang="sr-Latn-R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496970108"/>
                  </a:ext>
                </a:extLst>
              </a:tr>
              <a:tr h="361937">
                <a:tc>
                  <a:txBody>
                    <a:bodyPr/>
                    <a:lstStyle/>
                    <a:p>
                      <a:pPr algn="ctr">
                        <a:lnSpc>
                          <a:spcPct val="0"/>
                        </a:lnSpc>
                      </a:pPr>
                      <a:r>
                        <a:rPr lang="en-US" sz="1000">
                          <a:effectLst/>
                        </a:rPr>
                        <a:t> </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0"/>
                        </a:lnSpc>
                      </a:pPr>
                      <a:r>
                        <a:rPr lang="en-US" sz="1000">
                          <a:effectLst/>
                        </a:rPr>
                        <a:t> </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0"/>
                        </a:lnSpc>
                      </a:pPr>
                      <a:r>
                        <a:rPr lang="en-US" sz="1000">
                          <a:effectLst/>
                        </a:rPr>
                        <a:t> </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19636087"/>
                  </a:ext>
                </a:extLst>
              </a:tr>
              <a:tr h="231639">
                <a:tc gridSpan="2">
                  <a:txBody>
                    <a:bodyPr/>
                    <a:lstStyle/>
                    <a:p>
                      <a:pPr algn="ctr"/>
                      <a:r>
                        <a:rPr lang="en-US" sz="800">
                          <a:effectLst/>
                        </a:rPr>
                        <a:t>Naziv programa</a:t>
                      </a:r>
                      <a:endParaRPr lang="sr-Latn-R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sr-Latn-RS"/>
                    </a:p>
                  </a:txBody>
                  <a:tcPr/>
                </a:tc>
                <a:tc>
                  <a:txBody>
                    <a:bodyPr/>
                    <a:lstStyle/>
                    <a:p>
                      <a:pPr algn="ctr"/>
                      <a:r>
                        <a:rPr lang="en-US" sz="800">
                          <a:effectLst/>
                        </a:rPr>
                        <a:t>Iznos</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21915641"/>
                  </a:ext>
                </a:extLst>
              </a:tr>
              <a:tr h="231639">
                <a:tc>
                  <a:txBody>
                    <a:bodyPr/>
                    <a:lstStyle/>
                    <a:p>
                      <a:r>
                        <a:rPr lang="en-US" sz="800">
                          <a:effectLst/>
                        </a:rPr>
                        <a:t>1</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STANOVANJE, URBANIZAM I PROSTORNO PLANIRANJE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12.900.000,00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87492805"/>
                  </a:ext>
                </a:extLst>
              </a:tr>
              <a:tr h="231639">
                <a:tc>
                  <a:txBody>
                    <a:bodyPr/>
                    <a:lstStyle/>
                    <a:p>
                      <a:r>
                        <a:rPr lang="en-US" sz="800">
                          <a:effectLst/>
                        </a:rPr>
                        <a:t>2</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KOMUNALNE DELATNOSTI</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98.952.504,00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278971538"/>
                  </a:ext>
                </a:extLst>
              </a:tr>
              <a:tr h="231639">
                <a:tc>
                  <a:txBody>
                    <a:bodyPr/>
                    <a:lstStyle/>
                    <a:p>
                      <a:r>
                        <a:rPr lang="en-US" sz="800">
                          <a:effectLst/>
                        </a:rPr>
                        <a:t>3</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LOKALNI EKONOMSKI RAZVOJ</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59062755"/>
                  </a:ext>
                </a:extLst>
              </a:tr>
              <a:tr h="231639">
                <a:tc>
                  <a:txBody>
                    <a:bodyPr/>
                    <a:lstStyle/>
                    <a:p>
                      <a:r>
                        <a:rPr lang="en-US" sz="800">
                          <a:effectLst/>
                        </a:rPr>
                        <a:t>4</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TURIZMA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28.101.292,00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37510730"/>
                  </a:ext>
                </a:extLst>
              </a:tr>
              <a:tr h="231639">
                <a:tc>
                  <a:txBody>
                    <a:bodyPr/>
                    <a:lstStyle/>
                    <a:p>
                      <a:r>
                        <a:rPr lang="en-US" sz="800">
                          <a:effectLst/>
                        </a:rPr>
                        <a:t>5</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POLJOPRIVREDA I RURALNI RAZVOJ</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28.000.000,00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73995881"/>
                  </a:ext>
                </a:extLst>
              </a:tr>
              <a:tr h="231639">
                <a:tc>
                  <a:txBody>
                    <a:bodyPr/>
                    <a:lstStyle/>
                    <a:p>
                      <a:r>
                        <a:rPr lang="en-US" sz="800">
                          <a:effectLst/>
                        </a:rPr>
                        <a:t>6</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ZAŠTITA ŽIVOTNE SREDINE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11.800.000,00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51891728"/>
                  </a:ext>
                </a:extLst>
              </a:tr>
              <a:tr h="231639">
                <a:tc>
                  <a:txBody>
                    <a:bodyPr/>
                    <a:lstStyle/>
                    <a:p>
                      <a:r>
                        <a:rPr lang="en-US" sz="800">
                          <a:effectLst/>
                        </a:rPr>
                        <a:t>7</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ORGANIZACIJA SAOBRAĆAJA I SAOBRAĆAJNA INFRASTRUKTURA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60.000.000,00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45422469"/>
                  </a:ext>
                </a:extLst>
              </a:tr>
              <a:tr h="231639">
                <a:tc>
                  <a:txBody>
                    <a:bodyPr/>
                    <a:lstStyle/>
                    <a:p>
                      <a:r>
                        <a:rPr lang="en-US" sz="800">
                          <a:effectLst/>
                        </a:rPr>
                        <a:t>8</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PREDŠKOLSKO VASPITANJE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163.713.718,00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54670039"/>
                  </a:ext>
                </a:extLst>
              </a:tr>
              <a:tr h="231639">
                <a:tc>
                  <a:txBody>
                    <a:bodyPr/>
                    <a:lstStyle/>
                    <a:p>
                      <a:r>
                        <a:rPr lang="en-US" sz="800">
                          <a:effectLst/>
                        </a:rPr>
                        <a:t>9</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OSNOVNO OBRAZOVANJE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111.546.700,00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77636639"/>
                  </a:ext>
                </a:extLst>
              </a:tr>
              <a:tr h="231639">
                <a:tc>
                  <a:txBody>
                    <a:bodyPr/>
                    <a:lstStyle/>
                    <a:p>
                      <a:r>
                        <a:rPr lang="en-US" sz="800">
                          <a:effectLst/>
                        </a:rPr>
                        <a:t>10</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SREDNJE OBRAZOVANJE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25.400.000,00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997395473"/>
                  </a:ext>
                </a:extLst>
              </a:tr>
              <a:tr h="231639">
                <a:tc>
                  <a:txBody>
                    <a:bodyPr/>
                    <a:lstStyle/>
                    <a:p>
                      <a:r>
                        <a:rPr lang="en-US" sz="800">
                          <a:effectLst/>
                        </a:rPr>
                        <a:t>11</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SOCIJALNA I DEČJA ZAŠTITA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24.580.000,00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3755679"/>
                  </a:ext>
                </a:extLst>
              </a:tr>
              <a:tr h="231639">
                <a:tc>
                  <a:txBody>
                    <a:bodyPr/>
                    <a:lstStyle/>
                    <a:p>
                      <a:r>
                        <a:rPr lang="en-US" sz="800">
                          <a:effectLst/>
                        </a:rPr>
                        <a:t>12</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ZDRAVSTVENA ZAŠTITA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14556799"/>
                  </a:ext>
                </a:extLst>
              </a:tr>
              <a:tr h="231639">
                <a:tc>
                  <a:txBody>
                    <a:bodyPr/>
                    <a:lstStyle/>
                    <a:p>
                      <a:r>
                        <a:rPr lang="en-US" sz="800">
                          <a:effectLst/>
                        </a:rPr>
                        <a:t>13</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KULTURE I INFORMISANJA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62.533.725,00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05274421"/>
                  </a:ext>
                </a:extLst>
              </a:tr>
              <a:tr h="231639">
                <a:tc>
                  <a:txBody>
                    <a:bodyPr/>
                    <a:lstStyle/>
                    <a:p>
                      <a:r>
                        <a:rPr lang="en-US" sz="800">
                          <a:effectLst/>
                        </a:rPr>
                        <a:t>14</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SPORTA I OMLADINE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67.202.943,00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3506133"/>
                  </a:ext>
                </a:extLst>
              </a:tr>
              <a:tr h="231639">
                <a:tc>
                  <a:txBody>
                    <a:bodyPr/>
                    <a:lstStyle/>
                    <a:p>
                      <a:r>
                        <a:rPr lang="en-US" sz="800">
                          <a:effectLst/>
                        </a:rPr>
                        <a:t>15</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OPŠTE USLUGE LOKALNE SAMOUPRAVE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291.828.881,00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16998884"/>
                  </a:ext>
                </a:extLst>
              </a:tr>
              <a:tr h="231639">
                <a:tc>
                  <a:txBody>
                    <a:bodyPr/>
                    <a:lstStyle/>
                    <a:p>
                      <a:r>
                        <a:rPr lang="en-US" sz="800">
                          <a:effectLst/>
                        </a:rPr>
                        <a:t>16</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POLITIČKI SISTEM LOKALNE SAMOUPRAVE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38.955.472,00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24101638"/>
                  </a:ext>
                </a:extLst>
              </a:tr>
              <a:tr h="231639">
                <a:tc>
                  <a:txBody>
                    <a:bodyPr/>
                    <a:lstStyle/>
                    <a:p>
                      <a:r>
                        <a:rPr lang="en-US" sz="800">
                          <a:effectLst/>
                        </a:rPr>
                        <a:t>17</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ENERGETSKA EFIKASNOST I OBNOVLJIVI IZVORI ENERGIJE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60.000.000,00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15337252"/>
                  </a:ext>
                </a:extLst>
              </a:tr>
              <a:tr h="231639">
                <a:tc gridSpan="2">
                  <a:txBody>
                    <a:bodyPr/>
                    <a:lstStyle/>
                    <a:p>
                      <a:r>
                        <a:rPr lang="en-US" sz="800">
                          <a:effectLst/>
                        </a:rPr>
                        <a:t>Ukupno za BK</a:t>
                      </a:r>
                      <a:endParaRPr lang="sr-Latn-R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sr-Latn-RS"/>
                    </a:p>
                  </a:txBody>
                  <a:tcPr/>
                </a:tc>
                <a:tc>
                  <a:txBody>
                    <a:bodyPr/>
                    <a:lstStyle/>
                    <a:p>
                      <a:pPr algn="r"/>
                      <a:r>
                        <a:rPr lang="en-US" sz="800" dirty="0">
                          <a:effectLst/>
                        </a:rPr>
                        <a:t>1.088.515.235,00</a:t>
                      </a:r>
                      <a:endParaRPr lang="sr-Latn-RS"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78178202"/>
                  </a:ext>
                </a:extLst>
              </a:tr>
            </a:tbl>
          </a:graphicData>
        </a:graphic>
      </p:graphicFrame>
    </p:spTree>
    <p:extLst>
      <p:ext uri="{BB962C8B-B14F-4D97-AF65-F5344CB8AC3E}">
        <p14:creationId xmlns:p14="http://schemas.microsoft.com/office/powerpoint/2010/main" val="342274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000" b="1" dirty="0"/>
              <a:t>Rashodi budžeta raspoređeni po budžetskim </a:t>
            </a:r>
            <a:r>
              <a:rPr lang="sr-Latn-RS" sz="3000" b="1" dirty="0" err="1"/>
              <a:t>korsinicima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8" name="Content Placeholder 4">
            <a:extLst>
              <a:ext uri="{FF2B5EF4-FFF2-40B4-BE49-F238E27FC236}">
                <a16:creationId xmlns:a16="http://schemas.microsoft.com/office/drawing/2014/main" id="{D94D7FF2-6064-7ABB-FCC5-2964D71C9DB3}"/>
              </a:ext>
            </a:extLst>
          </p:cNvPr>
          <p:cNvGraphicFramePr>
            <a:graphicFrameLocks noGrp="1"/>
          </p:cNvGraphicFramePr>
          <p:nvPr>
            <p:ph idx="1"/>
            <p:extLst>
              <p:ext uri="{D42A27DB-BD31-4B8C-83A1-F6EECF244321}">
                <p14:modId xmlns:p14="http://schemas.microsoft.com/office/powerpoint/2010/main" val="2691556470"/>
              </p:ext>
            </p:extLst>
          </p:nvPr>
        </p:nvGraphicFramePr>
        <p:xfrm>
          <a:off x="457200" y="1556792"/>
          <a:ext cx="8003233" cy="5136392"/>
        </p:xfrm>
        <a:graphic>
          <a:graphicData uri="http://schemas.openxmlformats.org/drawingml/2006/table">
            <a:tbl>
              <a:tblPr firstRow="1" firstCol="1" bandRow="1">
                <a:tableStyleId>{8799B23B-EC83-4686-B30A-512413B5E67A}</a:tableStyleId>
              </a:tblPr>
              <a:tblGrid>
                <a:gridCol w="617216">
                  <a:extLst>
                    <a:ext uri="{9D8B030D-6E8A-4147-A177-3AD203B41FA5}">
                      <a16:colId xmlns:a16="http://schemas.microsoft.com/office/drawing/2014/main" val="20000"/>
                    </a:ext>
                  </a:extLst>
                </a:gridCol>
                <a:gridCol w="4731986">
                  <a:extLst>
                    <a:ext uri="{9D8B030D-6E8A-4147-A177-3AD203B41FA5}">
                      <a16:colId xmlns:a16="http://schemas.microsoft.com/office/drawing/2014/main" val="20001"/>
                    </a:ext>
                  </a:extLst>
                </a:gridCol>
                <a:gridCol w="1755707">
                  <a:extLst>
                    <a:ext uri="{9D8B030D-6E8A-4147-A177-3AD203B41FA5}">
                      <a16:colId xmlns:a16="http://schemas.microsoft.com/office/drawing/2014/main" val="20002"/>
                    </a:ext>
                  </a:extLst>
                </a:gridCol>
                <a:gridCol w="898324">
                  <a:extLst>
                    <a:ext uri="{9D8B030D-6E8A-4147-A177-3AD203B41FA5}">
                      <a16:colId xmlns:a16="http://schemas.microsoft.com/office/drawing/2014/main" val="20003"/>
                    </a:ext>
                  </a:extLst>
                </a:gridCol>
              </a:tblGrid>
              <a:tr h="124742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a:t>
                      </a:r>
                      <a:r>
                        <a:rPr lang="en-US" sz="1200" dirty="0"/>
                        <a:t>3</a:t>
                      </a:r>
                      <a:r>
                        <a:rPr lang="sr-Latn-RS" sz="1200" dirty="0"/>
                        <a:t>. godinu  (iznos u dinarima)</a:t>
                      </a:r>
                    </a:p>
                  </a:txBody>
                  <a:tcPr marL="68580" marR="68580" marT="0" marB="0" anchor="ctr"/>
                </a:tc>
                <a:tc>
                  <a:txBody>
                    <a:bodyPr/>
                    <a:lstStyle/>
                    <a:p>
                      <a:pPr algn="ctr"/>
                      <a:r>
                        <a:rPr lang="sr-Cyrl-RS" sz="1200" dirty="0"/>
                        <a:t>%  </a:t>
                      </a:r>
                      <a:r>
                        <a:rPr lang="sr-Latn-RS" sz="1200" dirty="0"/>
                        <a:t>budžeta po korisniku</a:t>
                      </a:r>
                      <a:endParaRPr lang="en-US" sz="1200" dirty="0"/>
                    </a:p>
                  </a:txBody>
                  <a:tcPr marL="68580" marR="68580" marT="0" marB="0" anchor="ctr"/>
                </a:tc>
                <a:extLst>
                  <a:ext uri="{0D108BD9-81ED-4DB2-BD59-A6C34878D82A}">
                    <a16:rowId xmlns:a16="http://schemas.microsoft.com/office/drawing/2014/main" val="10000"/>
                  </a:ext>
                </a:extLst>
              </a:tr>
              <a:tr h="311856">
                <a:tc>
                  <a:txBody>
                    <a:bodyPr/>
                    <a:lstStyle/>
                    <a:p>
                      <a:pPr marL="0" marR="0" algn="ctr">
                        <a:spcBef>
                          <a:spcPts val="0"/>
                        </a:spcBef>
                        <a:spcAft>
                          <a:spcPts val="0"/>
                        </a:spcAft>
                      </a:pPr>
                      <a:r>
                        <a:rPr lang="en-US" sz="1000" dirty="0">
                          <a:effectLst/>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Skupština</a:t>
                      </a:r>
                      <a:r>
                        <a:rPr lang="en-US" sz="1500" dirty="0">
                          <a:effectLst/>
                        </a:rPr>
                        <a:t> </a:t>
                      </a:r>
                      <a:r>
                        <a:rPr lang="en-US" sz="1500" dirty="0" err="1">
                          <a:effectLst/>
                        </a:rPr>
                        <a:t>opštine</a:t>
                      </a:r>
                      <a:r>
                        <a:rPr lang="en-US" sz="1500" dirty="0">
                          <a:effectLst/>
                        </a:rPr>
                        <a:t> </a:t>
                      </a:r>
                      <a:endParaRPr lang="en-US" sz="1500" dirty="0">
                        <a:solidFill>
                          <a:srgbClr val="FF0000"/>
                        </a:solidFill>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22.162.584</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a:t>
                      </a:r>
                      <a:r>
                        <a:rPr lang="sr-Latn-RS" sz="1200" dirty="0">
                          <a:effectLst/>
                          <a:latin typeface="Times New Roman"/>
                          <a:ea typeface="Times New Roman"/>
                        </a:rPr>
                        <a:t>04</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447969">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Predsednik opštine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10</a:t>
                      </a:r>
                      <a:r>
                        <a:rPr lang="en-US" sz="1200" dirty="0">
                          <a:effectLst/>
                          <a:latin typeface="Times New Roman"/>
                          <a:ea typeface="Times New Roman"/>
                        </a:rPr>
                        <a:t>.</a:t>
                      </a:r>
                      <a:r>
                        <a:rPr lang="sr-Latn-RS" sz="1200" dirty="0">
                          <a:effectLst/>
                          <a:latin typeface="Times New Roman"/>
                          <a:ea typeface="Times New Roman"/>
                        </a:rPr>
                        <a:t>170</a:t>
                      </a:r>
                      <a:r>
                        <a:rPr lang="en-US" sz="1200" dirty="0">
                          <a:effectLst/>
                          <a:latin typeface="Times New Roman"/>
                          <a:ea typeface="Times New Roman"/>
                        </a:rPr>
                        <a:t>.</a:t>
                      </a:r>
                      <a:r>
                        <a:rPr lang="sr-Latn-RS" sz="1200" dirty="0">
                          <a:effectLst/>
                          <a:latin typeface="Times New Roman"/>
                          <a:ea typeface="Times New Roman"/>
                        </a:rPr>
                        <a:t>515</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a:t>
                      </a:r>
                      <a:r>
                        <a:rPr lang="sr-Latn-RS" sz="1200" dirty="0">
                          <a:effectLst/>
                          <a:latin typeface="Times New Roman"/>
                          <a:ea typeface="Times New Roman"/>
                        </a:rPr>
                        <a:t>93</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311856">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veće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6.622.373</a:t>
                      </a:r>
                      <a:r>
                        <a:rPr lang="en-US" sz="1200" dirty="0">
                          <a:effectLst/>
                          <a:latin typeface="Times New Roman"/>
                          <a:ea typeface="Times New Roman"/>
                        </a:rPr>
                        <a:t>.</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0.53</a:t>
                      </a:r>
                    </a:p>
                  </a:txBody>
                  <a:tcPr marL="68580" marR="68580" marT="0" marB="0" anchor="b"/>
                </a:tc>
                <a:extLst>
                  <a:ext uri="{0D108BD9-81ED-4DB2-BD59-A6C34878D82A}">
                    <a16:rowId xmlns:a16="http://schemas.microsoft.com/office/drawing/2014/main" val="10003"/>
                  </a:ext>
                </a:extLst>
              </a:tr>
              <a:tr h="311856">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Opštinska uprava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773.481.289</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70,75</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11856">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pravobranilaštvo</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3</a:t>
                      </a:r>
                      <a:r>
                        <a:rPr lang="en-US" sz="1200" dirty="0">
                          <a:effectLst/>
                          <a:latin typeface="Times New Roman"/>
                          <a:ea typeface="Times New Roman"/>
                        </a:rPr>
                        <a:t>.</a:t>
                      </a:r>
                      <a:r>
                        <a:rPr lang="sr-Latn-RS" sz="1200" dirty="0">
                          <a:effectLst/>
                          <a:latin typeface="Times New Roman"/>
                          <a:ea typeface="Times New Roman"/>
                        </a:rPr>
                        <a:t>433</a:t>
                      </a:r>
                      <a:r>
                        <a:rPr lang="en-US" sz="1200" dirty="0">
                          <a:effectLst/>
                          <a:latin typeface="Times New Roman"/>
                          <a:ea typeface="Times New Roman"/>
                        </a:rPr>
                        <a:t>.</a:t>
                      </a:r>
                      <a:r>
                        <a:rPr lang="sr-Latn-RS" sz="1200" dirty="0">
                          <a:effectLst/>
                          <a:latin typeface="Times New Roman"/>
                          <a:ea typeface="Times New Roman"/>
                        </a:rPr>
                        <a:t>056</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a:t>
                      </a:r>
                      <a:r>
                        <a:rPr lang="sr-Latn-RS" sz="1200" dirty="0">
                          <a:effectLst/>
                          <a:latin typeface="Times New Roman"/>
                          <a:ea typeface="Times New Roman"/>
                        </a:rPr>
                        <a:t>32</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311856">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a:effectLst/>
                        </a:rPr>
                        <a:t>Mesne </a:t>
                      </a:r>
                      <a:r>
                        <a:rPr lang="en-US" sz="1500" dirty="0" err="1">
                          <a:effectLst/>
                        </a:rPr>
                        <a:t>zajednice</a:t>
                      </a:r>
                      <a:endParaRPr lang="en-US" sz="1500" dirty="0">
                        <a:effectLst/>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a:t>
                      </a:r>
                      <a:r>
                        <a:rPr lang="sr-Latn-RS" sz="1200" dirty="0">
                          <a:effectLst/>
                          <a:latin typeface="Times New Roman"/>
                          <a:ea typeface="Times New Roman"/>
                        </a:rPr>
                        <a:t>717</a:t>
                      </a:r>
                      <a:r>
                        <a:rPr lang="en-US" sz="1200" dirty="0">
                          <a:effectLst/>
                          <a:latin typeface="Times New Roman"/>
                          <a:ea typeface="Times New Roman"/>
                        </a:rPr>
                        <a:t>.</a:t>
                      </a:r>
                      <a:r>
                        <a:rPr lang="sr-Latn-RS" sz="1200" dirty="0">
                          <a:effectLst/>
                          <a:latin typeface="Times New Roman"/>
                          <a:ea typeface="Times New Roman"/>
                        </a:rPr>
                        <a:t>573</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0.2</a:t>
                      </a:r>
                      <a:r>
                        <a:rPr lang="sr-Latn-RS" sz="1200" dirty="0">
                          <a:effectLst/>
                          <a:latin typeface="Times New Roman"/>
                          <a:ea typeface="Times New Roman"/>
                        </a:rPr>
                        <a:t>5</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322439">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Ustanova za kulturu Sjenica</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31</a:t>
                      </a:r>
                      <a:r>
                        <a:rPr lang="en-US" sz="1200" dirty="0">
                          <a:effectLst/>
                          <a:latin typeface="Times New Roman"/>
                          <a:ea typeface="Times New Roman"/>
                        </a:rPr>
                        <a:t>.</a:t>
                      </a:r>
                      <a:r>
                        <a:rPr lang="sr-Latn-RS" sz="1200" dirty="0">
                          <a:effectLst/>
                          <a:latin typeface="Times New Roman"/>
                          <a:ea typeface="Times New Roman"/>
                        </a:rPr>
                        <a:t>697</a:t>
                      </a:r>
                      <a:r>
                        <a:rPr lang="en-US" sz="1200" dirty="0">
                          <a:effectLst/>
                          <a:latin typeface="Times New Roman"/>
                          <a:ea typeface="Times New Roman"/>
                        </a:rPr>
                        <a:t>.</a:t>
                      </a:r>
                      <a:r>
                        <a:rPr lang="sr-Latn-RS" sz="1200" dirty="0">
                          <a:effectLst/>
                          <a:latin typeface="Times New Roman"/>
                          <a:ea typeface="Times New Roman"/>
                        </a:rPr>
                        <a:t>179</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a:t>
                      </a:r>
                      <a:r>
                        <a:rPr lang="sr-Latn-RS" sz="1200" dirty="0">
                          <a:effectLst/>
                          <a:latin typeface="Times New Roman"/>
                          <a:ea typeface="Times New Roman"/>
                        </a:rPr>
                        <a:t>91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11856">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Biblioteka</a:t>
                      </a:r>
                      <a:r>
                        <a:rPr lang="en-US" sz="1500" dirty="0">
                          <a:effectLst/>
                        </a:rPr>
                        <a:t> „</a:t>
                      </a:r>
                      <a:r>
                        <a:rPr lang="en-US" sz="1500" dirty="0" err="1">
                          <a:effectLst/>
                        </a:rPr>
                        <a:t>Muhamed</a:t>
                      </a:r>
                      <a:r>
                        <a:rPr lang="en-US" sz="1500" dirty="0">
                          <a:effectLst/>
                        </a:rPr>
                        <a:t> </a:t>
                      </a:r>
                      <a:r>
                        <a:rPr lang="en-US" sz="1500" dirty="0" err="1">
                          <a:effectLst/>
                        </a:rPr>
                        <a:t>Abdagić</a:t>
                      </a:r>
                      <a:r>
                        <a:rPr lang="en-US" sz="1500" dirty="0">
                          <a:effectLst/>
                        </a:rPr>
                        <a:t>“</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20.839</a:t>
                      </a:r>
                      <a:r>
                        <a:rPr lang="en-US" sz="1200" dirty="0">
                          <a:effectLst/>
                          <a:latin typeface="Times New Roman"/>
                          <a:ea typeface="Times New Roman"/>
                        </a:rPr>
                        <a:t>.</a:t>
                      </a:r>
                      <a:r>
                        <a:rPr lang="sr-Latn-RS" sz="1200" dirty="0">
                          <a:effectLst/>
                          <a:latin typeface="Times New Roman"/>
                          <a:ea typeface="Times New Roman"/>
                        </a:rPr>
                        <a:t>546</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a:t>
                      </a:r>
                      <a:r>
                        <a:rPr lang="sr-Latn-RS" sz="1200" dirty="0">
                          <a:effectLst/>
                          <a:latin typeface="Times New Roman"/>
                          <a:ea typeface="Times New Roman"/>
                        </a:rPr>
                        <a:t>91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11856">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Predškolska</a:t>
                      </a:r>
                      <a:r>
                        <a:rPr lang="en-US" sz="1500" dirty="0">
                          <a:effectLst/>
                        </a:rPr>
                        <a:t> </a:t>
                      </a:r>
                      <a:r>
                        <a:rPr lang="en-US" sz="1500" dirty="0" err="1">
                          <a:effectLst/>
                        </a:rPr>
                        <a:t>ustanova</a:t>
                      </a:r>
                      <a:r>
                        <a:rPr lang="en-US" sz="1500" dirty="0">
                          <a:effectLst/>
                        </a:rPr>
                        <a:t> „</a:t>
                      </a:r>
                      <a:r>
                        <a:rPr lang="en-US" sz="1500" dirty="0" err="1">
                          <a:effectLst/>
                        </a:rPr>
                        <a:t>Maslačak</a:t>
                      </a:r>
                      <a:r>
                        <a:rPr lang="en-US" sz="1500" dirty="0">
                          <a:effectLst/>
                        </a:rPr>
                        <a:t>“ </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143.480.500</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12.38</a:t>
                      </a:r>
                    </a:p>
                  </a:txBody>
                  <a:tcPr marL="68580" marR="68580" marT="0" marB="0" anchor="b"/>
                </a:tc>
                <a:extLst>
                  <a:ext uri="{0D108BD9-81ED-4DB2-BD59-A6C34878D82A}">
                    <a16:rowId xmlns:a16="http://schemas.microsoft.com/office/drawing/2014/main" val="10010"/>
                  </a:ext>
                </a:extLst>
              </a:tr>
              <a:tr h="311856">
                <a:tc>
                  <a:txBody>
                    <a:bodyPr/>
                    <a:lstStyle/>
                    <a:p>
                      <a:pPr marL="0" marR="0" algn="ctr">
                        <a:spcBef>
                          <a:spcPts val="0"/>
                        </a:spcBef>
                        <a:spcAft>
                          <a:spcPts val="0"/>
                        </a:spcAft>
                      </a:pPr>
                      <a:r>
                        <a:rPr lang="en-US" sz="1000" dirty="0">
                          <a:effectLst/>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Ustanova za sport i rekreaciju Sjenica</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23.</a:t>
                      </a:r>
                      <a:r>
                        <a:rPr lang="sr-Latn-RS" sz="1200" dirty="0">
                          <a:effectLst/>
                          <a:latin typeface="Times New Roman"/>
                          <a:ea typeface="Times New Roman"/>
                        </a:rPr>
                        <a:t>202</a:t>
                      </a:r>
                      <a:r>
                        <a:rPr lang="en-US" sz="1200" dirty="0">
                          <a:effectLst/>
                          <a:latin typeface="Times New Roman"/>
                          <a:ea typeface="Times New Roman"/>
                        </a:rPr>
                        <a:t>.</a:t>
                      </a:r>
                      <a:r>
                        <a:rPr lang="sr-Latn-RS" sz="1200" dirty="0">
                          <a:effectLst/>
                          <a:latin typeface="Times New Roman"/>
                          <a:ea typeface="Times New Roman"/>
                        </a:rPr>
                        <a:t>943</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a:t>
                      </a:r>
                      <a:r>
                        <a:rPr lang="sr-Latn-RS" sz="1200" dirty="0">
                          <a:effectLst/>
                          <a:latin typeface="Times New Roman"/>
                          <a:ea typeface="Times New Roman"/>
                        </a:rPr>
                        <a:t>13</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r h="311856">
                <a:tc>
                  <a:txBody>
                    <a:bodyPr/>
                    <a:lstStyle/>
                    <a:p>
                      <a:pPr marL="0" marR="0" algn="ctr">
                        <a:spcBef>
                          <a:spcPts val="0"/>
                        </a:spcBef>
                        <a:spcAft>
                          <a:spcPts val="0"/>
                        </a:spcAft>
                      </a:pPr>
                      <a:r>
                        <a:rPr lang="en-US" sz="1000" dirty="0">
                          <a:effectLst/>
                        </a:rPr>
                        <a:t>12.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Turistička</a:t>
                      </a:r>
                      <a:r>
                        <a:rPr lang="en-US" sz="1500" dirty="0">
                          <a:effectLst/>
                        </a:rPr>
                        <a:t> </a:t>
                      </a:r>
                      <a:r>
                        <a:rPr lang="en-US" sz="1500" dirty="0" err="1">
                          <a:effectLst/>
                        </a:rPr>
                        <a:t>organizacija</a:t>
                      </a:r>
                      <a:r>
                        <a:rPr lang="en-US" sz="1500" dirty="0">
                          <a:effectLst/>
                        </a:rPr>
                        <a:t> Sjenica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28</a:t>
                      </a:r>
                      <a:r>
                        <a:rPr lang="en-US" sz="1200" dirty="0">
                          <a:effectLst/>
                          <a:latin typeface="Times New Roman"/>
                          <a:ea typeface="Times New Roman"/>
                        </a:rPr>
                        <a:t>.</a:t>
                      </a:r>
                      <a:r>
                        <a:rPr lang="sr-Latn-RS" sz="1200" dirty="0">
                          <a:effectLst/>
                          <a:latin typeface="Times New Roman"/>
                          <a:ea typeface="Times New Roman"/>
                        </a:rPr>
                        <a:t>101.292</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a:t>
                      </a:r>
                      <a:r>
                        <a:rPr lang="sr-Latn-RS" sz="1200" dirty="0">
                          <a:effectLst/>
                          <a:latin typeface="Times New Roman"/>
                          <a:ea typeface="Times New Roman"/>
                        </a:rPr>
                        <a:t>58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2"/>
                  </a:ext>
                </a:extLst>
              </a:tr>
              <a:tr h="311856">
                <a:tc>
                  <a:txBody>
                    <a:bodyPr/>
                    <a:lstStyle/>
                    <a:p>
                      <a:pPr marL="0" marR="0" algn="ctr">
                        <a:spcBef>
                          <a:spcPts val="0"/>
                        </a:spcBef>
                        <a:spcAft>
                          <a:spcPts val="0"/>
                        </a:spcAft>
                      </a:pPr>
                      <a:r>
                        <a:rPr lang="en-US" sz="1000" b="1" dirty="0">
                          <a:effectLst/>
                          <a:latin typeface="+mj-lt"/>
                          <a:ea typeface="Times New Roman"/>
                        </a:rPr>
                        <a:t>13.</a:t>
                      </a:r>
                    </a:p>
                  </a:txBody>
                  <a:tcPr marL="68580" marR="68580" marT="0" marB="0" anchor="b"/>
                </a:tc>
                <a:tc>
                  <a:txBody>
                    <a:bodyPr/>
                    <a:lstStyle/>
                    <a:p>
                      <a:pPr marL="0" marR="0">
                        <a:spcBef>
                          <a:spcPts val="0"/>
                        </a:spcBef>
                        <a:spcAft>
                          <a:spcPts val="0"/>
                        </a:spcAft>
                      </a:pPr>
                      <a:r>
                        <a:rPr lang="en-US" sz="1500" dirty="0">
                          <a:effectLst/>
                          <a:latin typeface="Times New Roman"/>
                          <a:ea typeface="Times New Roman"/>
                        </a:rPr>
                        <a:t>Za</a:t>
                      </a:r>
                      <a:r>
                        <a:rPr lang="sr-Latn-RS" sz="1500" dirty="0">
                          <a:effectLst/>
                          <a:latin typeface="Times New Roman"/>
                          <a:ea typeface="Times New Roman"/>
                        </a:rPr>
                        <a:t>štitnik građana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2.376.167</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0,22</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3668628146"/>
                  </a:ext>
                </a:extLst>
              </a:tr>
            </a:tbl>
          </a:graphicData>
        </a:graphic>
      </p:graphicFrame>
    </p:spTree>
    <p:extLst>
      <p:ext uri="{BB962C8B-B14F-4D97-AF65-F5344CB8AC3E}">
        <p14:creationId xmlns:p14="http://schemas.microsoft.com/office/powerpoint/2010/main" val="28476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E920-3E35-BBA0-A6B6-27B834D088A2}"/>
              </a:ext>
            </a:extLst>
          </p:cNvPr>
          <p:cNvSpPr>
            <a:spLocks noGrp="1"/>
          </p:cNvSpPr>
          <p:nvPr>
            <p:ph type="title"/>
          </p:nvPr>
        </p:nvSpPr>
        <p:spPr/>
        <p:txBody>
          <a:bodyPr/>
          <a:lstStyle/>
          <a:p>
            <a:r>
              <a:rPr lang="sr-Latn-RS" dirty="0"/>
              <a:t>Rashodi prema korisnicima subvencija i </a:t>
            </a:r>
            <a:r>
              <a:rPr lang="sr-Latn-RS" dirty="0" err="1"/>
              <a:t>dotoacija</a:t>
            </a:r>
            <a:r>
              <a:rPr lang="sr-Latn-RS" dirty="0"/>
              <a:t>	</a:t>
            </a:r>
          </a:p>
        </p:txBody>
      </p:sp>
      <p:graphicFrame>
        <p:nvGraphicFramePr>
          <p:cNvPr id="5" name="Content Placeholder 4">
            <a:extLst>
              <a:ext uri="{FF2B5EF4-FFF2-40B4-BE49-F238E27FC236}">
                <a16:creationId xmlns:a16="http://schemas.microsoft.com/office/drawing/2014/main" id="{883687DE-4E6F-444D-9FCF-B894F6D65CDA}"/>
              </a:ext>
            </a:extLst>
          </p:cNvPr>
          <p:cNvGraphicFramePr>
            <a:graphicFrameLocks noGrp="1"/>
          </p:cNvGraphicFramePr>
          <p:nvPr>
            <p:ph idx="1"/>
            <p:extLst>
              <p:ext uri="{D42A27DB-BD31-4B8C-83A1-F6EECF244321}">
                <p14:modId xmlns:p14="http://schemas.microsoft.com/office/powerpoint/2010/main" val="1905148561"/>
              </p:ext>
            </p:extLst>
          </p:nvPr>
        </p:nvGraphicFramePr>
        <p:xfrm>
          <a:off x="457200" y="1556792"/>
          <a:ext cx="8147248" cy="4896548"/>
        </p:xfrm>
        <a:graphic>
          <a:graphicData uri="http://schemas.openxmlformats.org/drawingml/2006/table">
            <a:tbl>
              <a:tblPr firstRow="1" firstCol="1" bandRow="1">
                <a:tableStyleId>{8799B23B-EC83-4686-B30A-512413B5E67A}</a:tableStyleId>
              </a:tblPr>
              <a:tblGrid>
                <a:gridCol w="628323">
                  <a:extLst>
                    <a:ext uri="{9D8B030D-6E8A-4147-A177-3AD203B41FA5}">
                      <a16:colId xmlns:a16="http://schemas.microsoft.com/office/drawing/2014/main" val="20000"/>
                    </a:ext>
                  </a:extLst>
                </a:gridCol>
                <a:gridCol w="4817136">
                  <a:extLst>
                    <a:ext uri="{9D8B030D-6E8A-4147-A177-3AD203B41FA5}">
                      <a16:colId xmlns:a16="http://schemas.microsoft.com/office/drawing/2014/main" val="20001"/>
                    </a:ext>
                  </a:extLst>
                </a:gridCol>
                <a:gridCol w="1787300">
                  <a:extLst>
                    <a:ext uri="{9D8B030D-6E8A-4147-A177-3AD203B41FA5}">
                      <a16:colId xmlns:a16="http://schemas.microsoft.com/office/drawing/2014/main" val="20002"/>
                    </a:ext>
                  </a:extLst>
                </a:gridCol>
                <a:gridCol w="914489">
                  <a:extLst>
                    <a:ext uri="{9D8B030D-6E8A-4147-A177-3AD203B41FA5}">
                      <a16:colId xmlns:a16="http://schemas.microsoft.com/office/drawing/2014/main" val="20003"/>
                    </a:ext>
                  </a:extLst>
                </a:gridCol>
              </a:tblGrid>
              <a:tr h="135353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a:t>
                      </a:r>
                      <a:r>
                        <a:rPr lang="en-US" sz="1200" dirty="0"/>
                        <a:t>3</a:t>
                      </a:r>
                      <a:r>
                        <a:rPr lang="sr-Latn-RS" sz="1200" dirty="0"/>
                        <a:t>. godinu  (iznos u dinarima)</a:t>
                      </a:r>
                    </a:p>
                  </a:txBody>
                  <a:tcPr marL="68580" marR="68580" marT="0" marB="0" anchor="ctr"/>
                </a:tc>
                <a:tc>
                  <a:txBody>
                    <a:bodyPr/>
                    <a:lstStyle/>
                    <a:p>
                      <a:pPr algn="ctr"/>
                      <a:r>
                        <a:rPr lang="sr-Cyrl-RS" sz="1200" dirty="0"/>
                        <a:t>%  </a:t>
                      </a:r>
                      <a:r>
                        <a:rPr lang="sr-Latn-RS" sz="1200" dirty="0"/>
                        <a:t>budžeta po korisniku</a:t>
                      </a:r>
                      <a:endParaRPr lang="en-US" sz="1200" dirty="0"/>
                    </a:p>
                  </a:txBody>
                  <a:tcPr marL="68580" marR="68580" marT="0" marB="0" anchor="ctr"/>
                </a:tc>
                <a:extLst>
                  <a:ext uri="{0D108BD9-81ED-4DB2-BD59-A6C34878D82A}">
                    <a16:rowId xmlns:a16="http://schemas.microsoft.com/office/drawing/2014/main" val="10000"/>
                  </a:ext>
                </a:extLst>
              </a:tr>
              <a:tr h="338384">
                <a:tc>
                  <a:txBody>
                    <a:bodyPr/>
                    <a:lstStyle/>
                    <a:p>
                      <a:pPr marL="0" marR="0" algn="ctr">
                        <a:spcBef>
                          <a:spcPts val="0"/>
                        </a:spcBef>
                        <a:spcAft>
                          <a:spcPts val="0"/>
                        </a:spcAft>
                      </a:pPr>
                      <a:r>
                        <a:rPr lang="sr-Latn-RS" sz="1000" dirty="0">
                          <a:effectLst/>
                          <a:latin typeface="Times New Roman"/>
                          <a:ea typeface="Times New Roman"/>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solidFill>
                            <a:schemeClr val="tx1"/>
                          </a:solidFill>
                          <a:effectLst/>
                          <a:latin typeface="Times New Roman"/>
                        </a:rPr>
                        <a:t>O.Š. 12 Decembar Sjenica’’</a:t>
                      </a:r>
                      <a:endParaRPr lang="en-US" dirty="0">
                        <a:solidFill>
                          <a:schemeClr val="tx1"/>
                        </a:solidFill>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20.470.000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1.88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486075">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,,Svetozar Marković’’ Sjenica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15.140.000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1.39</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338384">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,,Branko Radičević’’ Štavalj</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6.970.000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0.64</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338384">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O.Š. ,,Dr </a:t>
                      </a:r>
                      <a:r>
                        <a:rPr lang="sr-Latn-RS" sz="1500" dirty="0" err="1">
                          <a:effectLst/>
                        </a:rPr>
                        <a:t>Dževad</a:t>
                      </a:r>
                      <a:r>
                        <a:rPr lang="sr-Latn-RS" sz="1500" dirty="0">
                          <a:effectLst/>
                        </a:rPr>
                        <a:t> Ljajić’’ Duga Poljana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15.296.000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1.40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38384">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Vuk Karadžić </a:t>
                      </a:r>
                      <a:r>
                        <a:rPr lang="sr-Latn-RS" sz="1500" dirty="0" err="1">
                          <a:effectLst/>
                        </a:rPr>
                        <a:t>Kladnica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12.540.000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1,15</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338384">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Jovan Jovanović Zmaj </a:t>
                      </a:r>
                      <a:r>
                        <a:rPr lang="sr-Latn-RS" sz="1500" dirty="0" err="1">
                          <a:effectLst/>
                        </a:rPr>
                        <a:t>Raždaginja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11.980.000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1.10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349867">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R.B. </a:t>
                      </a:r>
                      <a:r>
                        <a:rPr lang="sr-Latn-RS" sz="1500" dirty="0" err="1">
                          <a:effectLst/>
                          <a:latin typeface="Times New Roman"/>
                          <a:ea typeface="Times New Roman"/>
                        </a:rPr>
                        <a:t>Tršo</a:t>
                      </a:r>
                      <a:r>
                        <a:rPr lang="sr-Latn-RS" sz="1500" dirty="0">
                          <a:effectLst/>
                          <a:latin typeface="Times New Roman"/>
                          <a:ea typeface="Times New Roman"/>
                        </a:rPr>
                        <a:t>, </a:t>
                      </a:r>
                      <a:r>
                        <a:rPr lang="sr-Latn-RS" sz="1500" dirty="0" err="1">
                          <a:effectLst/>
                          <a:latin typeface="Times New Roman"/>
                          <a:ea typeface="Times New Roman"/>
                        </a:rPr>
                        <a:t>Karajukića</a:t>
                      </a:r>
                      <a:r>
                        <a:rPr lang="sr-Latn-RS" sz="1500" dirty="0">
                          <a:effectLst/>
                          <a:latin typeface="Times New Roman"/>
                          <a:ea typeface="Times New Roman"/>
                        </a:rPr>
                        <a:t> Bunari</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19.700.000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1.81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38384">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Sveti Sava Bare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9,450,000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0,87</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38384">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Tehničko poljoprivredna škola Sjenica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19.320.000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1,78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338384">
                <a:tc>
                  <a:txBody>
                    <a:bodyPr/>
                    <a:lstStyle/>
                    <a:p>
                      <a:pPr marL="0" marR="0" algn="ctr">
                        <a:spcBef>
                          <a:spcPts val="0"/>
                        </a:spcBef>
                        <a:spcAft>
                          <a:spcPts val="0"/>
                        </a:spcAft>
                      </a:pPr>
                      <a:r>
                        <a:rPr lang="sr-Latn-RS" sz="1000" dirty="0">
                          <a:effectLst/>
                          <a:latin typeface="Times New Roman"/>
                          <a:ea typeface="Times New Roman"/>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Gimnazija Jezdimir Lović Sjenica</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6,080,000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0,56</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377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00EA0-F487-4F15-B0C7-5D5B1A493ED4}"/>
              </a:ext>
            </a:extLst>
          </p:cNvPr>
          <p:cNvSpPr>
            <a:spLocks noGrp="1"/>
          </p:cNvSpPr>
          <p:nvPr>
            <p:ph sz="quarter" idx="1"/>
          </p:nvPr>
        </p:nvSpPr>
        <p:spPr>
          <a:xfrm>
            <a:off x="457200" y="548681"/>
            <a:ext cx="8229600" cy="4809146"/>
          </a:xfrm>
        </p:spPr>
        <p:txBody>
          <a:bodyPr>
            <a:normAutofit/>
          </a:bodyPr>
          <a:lstStyle/>
          <a:p>
            <a:pPr marL="0" indent="0">
              <a:buNone/>
            </a:pPr>
            <a:r>
              <a:rPr lang="sr-Latn-RS" dirty="0"/>
              <a:t>Želimo da Vam se zahvalimo što ste izdvojili vreme za sagledavanje ove prezentacije. Nadamo se da je ona olakšala vaše razumevanje planirane sadržine budžeta; </a:t>
            </a:r>
          </a:p>
          <a:p>
            <a:pPr marL="0" indent="0">
              <a:buNone/>
            </a:pPr>
            <a:r>
              <a:rPr lang="sr-Latn-RS" dirty="0"/>
              <a:t>
Nacrt odluke o budžetu opštine Sjenica za 2024. godinu možete preuzeti na internet stranici www.sjenica.rs</a:t>
            </a:r>
          </a:p>
          <a:p>
            <a:pPr marL="0" indent="0">
              <a:buNone/>
            </a:pPr>
            <a:r>
              <a:rPr lang="sr-Latn-RS" dirty="0"/>
              <a:t>
Pozivamo vas i da svoje sugestije za unapređenje Nacrta odluke o budžetu Odeljenju za budžet i finansije ili na  email adresu damir.kucevic@sjenica.rs </a:t>
            </a:r>
          </a:p>
          <a:p>
            <a:pPr marL="0" indent="0">
              <a:buNone/>
            </a:pPr>
            <a:endParaRPr lang="x-none" dirty="0"/>
          </a:p>
        </p:txBody>
      </p:sp>
      <p:sp>
        <p:nvSpPr>
          <p:cNvPr id="4" name="Slide Number Placeholder 3">
            <a:extLst>
              <a:ext uri="{FF2B5EF4-FFF2-40B4-BE49-F238E27FC236}">
                <a16:creationId xmlns:a16="http://schemas.microsoft.com/office/drawing/2014/main" id="{98AE72C1-4469-43B7-B387-2085293C7666}"/>
              </a:ext>
            </a:extLst>
          </p:cNvPr>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131276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normAutofit/>
          </a:bodyPr>
          <a:lstStyle/>
          <a:p>
            <a:fld id="{B6F15528-21DE-4FAA-801E-634DDDAF4B2B}" type="slidenum">
              <a:rPr lang="en-US" smtClean="0"/>
              <a:pPr/>
              <a:t>2</a:t>
            </a:fld>
            <a:endParaRPr lang="en-US"/>
          </a:p>
        </p:txBody>
      </p:sp>
      <p:pic>
        <p:nvPicPr>
          <p:cNvPr id="19" name="Picture 18">
            <a:extLst>
              <a:ext uri="{FF2B5EF4-FFF2-40B4-BE49-F238E27FC236}">
                <a16:creationId xmlns:a16="http://schemas.microsoft.com/office/drawing/2014/main" id="{46518A5D-9348-EB3E-A31A-A341B4992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664" y="2506231"/>
            <a:ext cx="2599767" cy="1847849"/>
          </a:xfrm>
          <a:prstGeom prst="rect">
            <a:avLst/>
          </a:prstGeom>
        </p:spPr>
      </p:pic>
      <p:pic>
        <p:nvPicPr>
          <p:cNvPr id="21" name="Picture 20">
            <a:extLst>
              <a:ext uri="{FF2B5EF4-FFF2-40B4-BE49-F238E27FC236}">
                <a16:creationId xmlns:a16="http://schemas.microsoft.com/office/drawing/2014/main" id="{DF92B3FF-2735-8718-14F3-20AC0EBA1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16" y="4581129"/>
            <a:ext cx="2599767" cy="2016224"/>
          </a:xfrm>
          <a:prstGeom prst="rect">
            <a:avLst/>
          </a:prstGeom>
        </p:spPr>
      </p:pic>
      <p:pic>
        <p:nvPicPr>
          <p:cNvPr id="23" name="Picture 22">
            <a:extLst>
              <a:ext uri="{FF2B5EF4-FFF2-40B4-BE49-F238E27FC236}">
                <a16:creationId xmlns:a16="http://schemas.microsoft.com/office/drawing/2014/main" id="{6BCC8496-7957-9DF6-9397-C8CCB81573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43694"/>
            <a:ext cx="2599767" cy="1840246"/>
          </a:xfrm>
          <a:prstGeom prst="rect">
            <a:avLst/>
          </a:prstGeom>
        </p:spPr>
      </p:pic>
      <p:pic>
        <p:nvPicPr>
          <p:cNvPr id="25" name="Picture 24">
            <a:extLst>
              <a:ext uri="{FF2B5EF4-FFF2-40B4-BE49-F238E27FC236}">
                <a16:creationId xmlns:a16="http://schemas.microsoft.com/office/drawing/2014/main" id="{B9106B11-69E7-367A-C47D-B8F3BFA8F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2498104"/>
            <a:ext cx="2569985" cy="1840246"/>
          </a:xfrm>
          <a:prstGeom prst="rect">
            <a:avLst/>
          </a:prstGeom>
        </p:spPr>
      </p:pic>
      <p:pic>
        <p:nvPicPr>
          <p:cNvPr id="28" name="Picture 27">
            <a:extLst>
              <a:ext uri="{FF2B5EF4-FFF2-40B4-BE49-F238E27FC236}">
                <a16:creationId xmlns:a16="http://schemas.microsoft.com/office/drawing/2014/main" id="{CA79B3CB-9033-1F82-BF12-E296E6FB43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275" y="543693"/>
            <a:ext cx="2599767" cy="1840247"/>
          </a:xfrm>
          <a:prstGeom prst="rect">
            <a:avLst/>
          </a:prstGeom>
        </p:spPr>
      </p:pic>
      <p:pic>
        <p:nvPicPr>
          <p:cNvPr id="30" name="Picture 29">
            <a:extLst>
              <a:ext uri="{FF2B5EF4-FFF2-40B4-BE49-F238E27FC236}">
                <a16:creationId xmlns:a16="http://schemas.microsoft.com/office/drawing/2014/main" id="{3573C925-2DCF-90AA-51AC-10EA889800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3664" y="4581128"/>
            <a:ext cx="2725191" cy="2016223"/>
          </a:xfrm>
          <a:prstGeom prst="rect">
            <a:avLst/>
          </a:prstGeom>
        </p:spPr>
      </p:pic>
      <p:pic>
        <p:nvPicPr>
          <p:cNvPr id="32" name="Picture 31">
            <a:extLst>
              <a:ext uri="{FF2B5EF4-FFF2-40B4-BE49-F238E27FC236}">
                <a16:creationId xmlns:a16="http://schemas.microsoft.com/office/drawing/2014/main" id="{94100B00-2A4F-195B-F2C0-AA6A0542D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8849" y="2506230"/>
            <a:ext cx="2515275" cy="1847850"/>
          </a:xfrm>
          <a:prstGeom prst="rect">
            <a:avLst/>
          </a:prstGeom>
        </p:spPr>
      </p:pic>
      <p:pic>
        <p:nvPicPr>
          <p:cNvPr id="34" name="Picture 33">
            <a:extLst>
              <a:ext uri="{FF2B5EF4-FFF2-40B4-BE49-F238E27FC236}">
                <a16:creationId xmlns:a16="http://schemas.microsoft.com/office/drawing/2014/main" id="{9585FD6D-C068-0193-5EC0-C4D14CBBBB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8849" y="498713"/>
            <a:ext cx="2553727" cy="1885227"/>
          </a:xfrm>
          <a:prstGeom prst="rect">
            <a:avLst/>
          </a:prstGeom>
        </p:spPr>
      </p:pic>
      <p:pic>
        <p:nvPicPr>
          <p:cNvPr id="36" name="Picture 35">
            <a:extLst>
              <a:ext uri="{FF2B5EF4-FFF2-40B4-BE49-F238E27FC236}">
                <a16:creationId xmlns:a16="http://schemas.microsoft.com/office/drawing/2014/main" id="{461A38AD-C8FD-A685-7E93-B25A04EFC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8849" y="4581129"/>
            <a:ext cx="2599767" cy="2016222"/>
          </a:xfrm>
          <a:prstGeom prst="rect">
            <a:avLst/>
          </a:prstGeom>
        </p:spPr>
      </p:pic>
    </p:spTree>
    <p:custDataLst>
      <p:tags r:id="rId1"/>
    </p:custDataLst>
    <p:extLst>
      <p:ext uri="{BB962C8B-B14F-4D97-AF65-F5344CB8AC3E}">
        <p14:creationId xmlns:p14="http://schemas.microsoft.com/office/powerpoint/2010/main" val="206708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6"/>
            <a:ext cx="8382000" cy="5878532"/>
          </a:xfrm>
          <a:prstGeom prst="rect">
            <a:avLst/>
          </a:prstGeom>
          <a:noFill/>
        </p:spPr>
        <p:txBody>
          <a:bodyPr wrap="square" rtlCol="0">
            <a:spAutoFit/>
          </a:bodyPr>
          <a:lstStyle/>
          <a:p>
            <a:r>
              <a:rPr lang="x-none" dirty="0"/>
              <a:t>	</a:t>
            </a:r>
            <a:r>
              <a:rPr lang="sr-Latn-RS" b="1" dirty="0"/>
              <a:t>Dragi sugrađani i </a:t>
            </a:r>
            <a:r>
              <a:rPr lang="sr-Latn-RS" b="1" dirty="0" err="1"/>
              <a:t>sugrađanke</a:t>
            </a:r>
            <a:r>
              <a:rPr lang="sr-Latn-RS" b="1" dirty="0"/>
              <a:t>,</a:t>
            </a:r>
          </a:p>
          <a:p>
            <a:endParaRPr lang="sr-Latn-RS" b="1" dirty="0"/>
          </a:p>
          <a:p>
            <a:r>
              <a:rPr lang="sr-Latn-RS" b="1" dirty="0"/>
              <a:t>	</a:t>
            </a:r>
            <a:r>
              <a:rPr lang="sr-Latn-RS" sz="2000" dirty="0"/>
              <a:t>Osnovna svrha dokumenta koji je pred vama jeste da na što jednostavniji i razumljiviji način objasni u koje svrhe se koriste javni resursi da bi se zadovoljile potrebe građana.</a:t>
            </a:r>
          </a:p>
          <a:p>
            <a:r>
              <a:rPr lang="sr-Latn-RS" sz="2000" dirty="0"/>
              <a:t>	Građanski budžet predstavlja sažet i jasan prikaz Odluke o budžetu opštine Sjenica za 2024. godinu, koja je po svojoj formi veoma obimna i teška za razumevanje zbog specifičnih pojmova i klasifikacija koje je čine. </a:t>
            </a:r>
          </a:p>
          <a:p>
            <a:r>
              <a:rPr lang="sr-Latn-RS" sz="2000" dirty="0"/>
              <a:t>	Iako je nemoguće objasniti celokupan budžet u ovako kratkoj formi, iskreno se nadamo da ćemo na ovaj način uspeti da vas informišemo o načinu prikupljanja javnih sredstava i ostvarivanja prihoda i primanja budžeta opštine, kao i o načinu planiranja, raspodele i trošenja budžetskih sredstava.</a:t>
            </a:r>
          </a:p>
          <a:p>
            <a:r>
              <a:rPr lang="sr-Latn-RS" sz="2000" dirty="0"/>
              <a:t>	Kroz ovaj transparentan pristup nastojimo da unapredimo razumevanje i interesovanje naših sugrađana za lokalne finansije, a u perspektivi očekujemo i saradnju lokalne samouprave i žitelja Opštine Sjenica u zajedničkom postavljanju ciljeva, definisanju prioriteta i planiranju razvoja naše opštine.</a:t>
            </a:r>
            <a:endParaRPr lang="en-US" sz="2000" dirty="0"/>
          </a:p>
        </p:txBody>
      </p:sp>
    </p:spTree>
    <p:extLst>
      <p:ext uri="{BB962C8B-B14F-4D97-AF65-F5344CB8AC3E}">
        <p14:creationId xmlns:p14="http://schemas.microsoft.com/office/powerpoint/2010/main" val="1496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0D4-8AC3-4CCC-95D2-3C70E56EB850}"/>
              </a:ext>
            </a:extLst>
          </p:cNvPr>
          <p:cNvSpPr>
            <a:spLocks noGrp="1"/>
          </p:cNvSpPr>
          <p:nvPr>
            <p:ph type="title"/>
          </p:nvPr>
        </p:nvSpPr>
        <p:spPr/>
        <p:txBody>
          <a:bodyPr>
            <a:normAutofit/>
          </a:bodyPr>
          <a:lstStyle/>
          <a:p>
            <a:r>
              <a:rPr lang="sr-Latn-RS" sz="3000" b="1" dirty="0"/>
              <a:t>Ko se finansira iz budžeta?</a:t>
            </a:r>
            <a:endParaRPr lang="en-US" sz="3000" b="1" dirty="0"/>
          </a:p>
        </p:txBody>
      </p:sp>
      <p:sp>
        <p:nvSpPr>
          <p:cNvPr id="3" name="Slide Number Placeholder 2">
            <a:extLst>
              <a:ext uri="{FF2B5EF4-FFF2-40B4-BE49-F238E27FC236}">
                <a16:creationId xmlns:a16="http://schemas.microsoft.com/office/drawing/2014/main" id="{ACD7D842-73B9-40A3-ABB2-C428EB32B533}"/>
              </a:ext>
            </a:extLst>
          </p:cNvPr>
          <p:cNvSpPr>
            <a:spLocks noGrp="1"/>
          </p:cNvSpPr>
          <p:nvPr>
            <p:ph type="sldNum" sz="quarter" idx="12"/>
          </p:nvPr>
        </p:nvSpPr>
        <p:spPr/>
        <p:txBody>
          <a:bodyPr>
            <a:normAutofit/>
          </a:bodyPr>
          <a:lstStyle/>
          <a:p>
            <a:endParaRPr lang="en-US" dirty="0"/>
          </a:p>
        </p:txBody>
      </p:sp>
      <p:sp>
        <p:nvSpPr>
          <p:cNvPr id="6" name="Rectangle 3">
            <a:extLst>
              <a:ext uri="{FF2B5EF4-FFF2-40B4-BE49-F238E27FC236}">
                <a16:creationId xmlns:a16="http://schemas.microsoft.com/office/drawing/2014/main" id="{E8E6BB9E-9E63-4256-A299-A33CF3B2B58A}"/>
              </a:ext>
            </a:extLst>
          </p:cNvPr>
          <p:cNvSpPr txBox="1">
            <a:spLocks noChangeArrowheads="1"/>
          </p:cNvSpPr>
          <p:nvPr/>
        </p:nvSpPr>
        <p:spPr>
          <a:xfrm>
            <a:off x="457200" y="1520825"/>
            <a:ext cx="4038600" cy="25562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defTabSz="209550">
              <a:buFontTx/>
              <a:buNone/>
            </a:pPr>
            <a:r>
              <a:rPr lang="sr-Latn-RS" altLang="en-US" sz="1700" b="1" dirty="0">
                <a:latin typeface="Calibri" panose="020F0502020204030204" pitchFamily="34" charset="0"/>
                <a:cs typeface="Calibri" panose="020F0502020204030204" pitchFamily="34" charset="0"/>
              </a:rPr>
              <a:t>Direktni korisnici javnih sredstava:</a:t>
            </a:r>
          </a:p>
          <a:p>
            <a:pPr marL="0" indent="6350" defTabSz="209550">
              <a:buFontTx/>
              <a:buNone/>
            </a:pPr>
            <a:r>
              <a:rPr lang="sr-Latn-RS" altLang="en-US" sz="1700" b="1" dirty="0">
                <a:latin typeface="Calibri" panose="020F0502020204030204" pitchFamily="34" charset="0"/>
                <a:cs typeface="Calibri" panose="020F0502020204030204" pitchFamily="34" charset="0"/>
              </a:rPr>
              <a:t>	- </a:t>
            </a:r>
            <a:r>
              <a:rPr lang="sr-Latn-RS" altLang="en-US" sz="1700" dirty="0">
                <a:latin typeface="Calibri" panose="020F0502020204030204" pitchFamily="34" charset="0"/>
                <a:cs typeface="Calibri" panose="020F0502020204030204" pitchFamily="34" charset="0"/>
              </a:rPr>
              <a:t>Skupština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Predsednik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Opštinsko veće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Opštinska uprava</a:t>
            </a:r>
          </a:p>
          <a:p>
            <a:pPr marL="0" indent="6350" defTabSz="209550">
              <a:buFontTx/>
              <a:buNone/>
            </a:pPr>
            <a:r>
              <a:rPr lang="sr-Latn-RS" altLang="en-US" sz="1700" dirty="0">
                <a:latin typeface="Calibri" panose="020F0502020204030204" pitchFamily="34" charset="0"/>
                <a:cs typeface="Calibri" panose="020F0502020204030204" pitchFamily="34" charset="0"/>
              </a:rPr>
              <a:t>	- Pravobranilaštvo opštine</a:t>
            </a:r>
            <a:endParaRPr lang="x-none" altLang="en-US" sz="1700" dirty="0">
              <a:latin typeface="Calibri" panose="020F0502020204030204" pitchFamily="34" charset="0"/>
              <a:cs typeface="Calibri" panose="020F0502020204030204" pitchFamily="34" charset="0"/>
            </a:endParaRPr>
          </a:p>
        </p:txBody>
      </p:sp>
      <p:sp>
        <p:nvSpPr>
          <p:cNvPr id="7" name="Rectangle 4">
            <a:extLst>
              <a:ext uri="{FF2B5EF4-FFF2-40B4-BE49-F238E27FC236}">
                <a16:creationId xmlns:a16="http://schemas.microsoft.com/office/drawing/2014/main" id="{30BCF7F3-A532-4695-8BE1-1BC6CE96B0B9}"/>
              </a:ext>
            </a:extLst>
          </p:cNvPr>
          <p:cNvSpPr>
            <a:spLocks noChangeArrowheads="1"/>
          </p:cNvSpPr>
          <p:nvPr/>
        </p:nvSpPr>
        <p:spPr bwMode="auto">
          <a:xfrm>
            <a:off x="4751388" y="1520824"/>
            <a:ext cx="4038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Indirektni korisnici javnih sredstava:</a:t>
            </a:r>
          </a:p>
          <a:p>
            <a:pPr>
              <a:spcBef>
                <a:spcPct val="20000"/>
              </a:spcBef>
            </a:pPr>
            <a:endParaRPr lang="sr-Latn-RS" altLang="en-US" sz="1700" b="1" dirty="0">
              <a:cs typeface="Calibri" panose="020F0502020204030204" pitchFamily="34" charset="0"/>
            </a:endParaRPr>
          </a:p>
          <a:p>
            <a:pPr marL="285750" indent="-285750">
              <a:spcBef>
                <a:spcPct val="20000"/>
              </a:spcBef>
              <a:buFont typeface="Calibri" panose="020F0502020204030204" pitchFamily="34" charset="0"/>
              <a:buChar char="⁻"/>
            </a:pPr>
            <a:r>
              <a:rPr lang="sr-Latn-RS" altLang="en-US" sz="1700" b="1" dirty="0">
                <a:cs typeface="Calibri" panose="020F0502020204030204" pitchFamily="34" charset="0"/>
              </a:rPr>
              <a:t> </a:t>
            </a:r>
            <a:r>
              <a:rPr lang="sr-Latn-RS" altLang="en-US" sz="1700" dirty="0">
                <a:cs typeface="Calibri" panose="020F0502020204030204" pitchFamily="34" charset="0"/>
              </a:rPr>
              <a:t>Predškolska ustanova “Maslačak”</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Biblioteka “Muhamed </a:t>
            </a:r>
            <a:r>
              <a:rPr lang="sr-Latn-RS" altLang="en-US" sz="1700" dirty="0" err="1">
                <a:cs typeface="Calibri" panose="020F0502020204030204" pitchFamily="34" charset="0"/>
              </a:rPr>
              <a:t>Abdagić</a:t>
            </a:r>
            <a:r>
              <a:rPr lang="sr-Latn-RS" altLang="en-US" sz="1700" dirty="0">
                <a:cs typeface="Calibri" panose="020F0502020204030204" pitchFamily="34" charset="0"/>
              </a:rPr>
              <a:t>”</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Kulture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za sport i rekreaciju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Turistička organizacija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Mesne zajednice</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
        <p:nvSpPr>
          <p:cNvPr id="8" name="Rectangle 5">
            <a:extLst>
              <a:ext uri="{FF2B5EF4-FFF2-40B4-BE49-F238E27FC236}">
                <a16:creationId xmlns:a16="http://schemas.microsoft.com/office/drawing/2014/main" id="{734B072C-B864-4B5A-A0CD-62430F9C1C63}"/>
              </a:ext>
            </a:extLst>
          </p:cNvPr>
          <p:cNvSpPr>
            <a:spLocks noChangeArrowheads="1"/>
          </p:cNvSpPr>
          <p:nvPr/>
        </p:nvSpPr>
        <p:spPr bwMode="auto">
          <a:xfrm>
            <a:off x="472948" y="3982665"/>
            <a:ext cx="4038600" cy="255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Ostali korisnici javnih sredstava:</a:t>
            </a:r>
          </a:p>
          <a:p>
            <a:pPr>
              <a:spcBef>
                <a:spcPct val="20000"/>
              </a:spcBef>
            </a:pPr>
            <a:r>
              <a:rPr lang="sr-Latn-RS" altLang="en-US" sz="1700" b="1" dirty="0">
                <a:cs typeface="Calibri" panose="020F0502020204030204" pitchFamily="34" charset="0"/>
              </a:rPr>
              <a:t>	- </a:t>
            </a:r>
            <a:r>
              <a:rPr lang="sr-Latn-RS" altLang="en-US" sz="1700" dirty="0">
                <a:cs typeface="Calibri" panose="020F0502020204030204" pitchFamily="34" charset="0"/>
              </a:rPr>
              <a:t>Obrazovne institucije (škole)</a:t>
            </a:r>
          </a:p>
          <a:p>
            <a:pPr>
              <a:spcBef>
                <a:spcPct val="20000"/>
              </a:spcBef>
            </a:pPr>
            <a:r>
              <a:rPr lang="sr-Latn-RS" altLang="en-US" sz="1700" dirty="0">
                <a:cs typeface="Calibri" panose="020F0502020204030204" pitchFamily="34" charset="0"/>
              </a:rPr>
              <a:t>	- Zdravstvene institucije (Dom zdravlja)</a:t>
            </a:r>
          </a:p>
          <a:p>
            <a:pPr>
              <a:spcBef>
                <a:spcPct val="20000"/>
              </a:spcBef>
            </a:pPr>
            <a:r>
              <a:rPr lang="sr-Latn-RS" altLang="en-US" sz="1700" dirty="0">
                <a:cs typeface="Calibri" panose="020F0502020204030204" pitchFamily="34" charset="0"/>
              </a:rPr>
              <a:t>	- Socijalne institucije (Centar za socijalni rad)</a:t>
            </a:r>
          </a:p>
          <a:p>
            <a:pPr>
              <a:spcBef>
                <a:spcPct val="20000"/>
              </a:spcBef>
            </a:pPr>
            <a:r>
              <a:rPr lang="sr-Latn-RS" altLang="en-US" sz="1700" dirty="0">
                <a:cs typeface="Calibri" panose="020F0502020204030204" pitchFamily="34" charset="0"/>
              </a:rPr>
              <a:t>	- Neprofitne organizacije (udruženja građana, nevladine organizacije, itd.)</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Tree>
    <p:extLst>
      <p:ext uri="{BB962C8B-B14F-4D97-AF65-F5344CB8AC3E}">
        <p14:creationId xmlns:p14="http://schemas.microsoft.com/office/powerpoint/2010/main" val="1187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4"/>
            <a:ext cx="8229600" cy="671660"/>
          </a:xfrm>
        </p:spPr>
        <p:txBody>
          <a:bodyPr>
            <a:normAutofit/>
          </a:bodyPr>
          <a:lstStyle/>
          <a:p>
            <a:r>
              <a:rPr lang="sr-Latn-RS" sz="3000" b="1" dirty="0"/>
              <a:t>Kako nastaje budžet opštine?</a:t>
            </a:r>
            <a:endParaRPr lang="en-US" sz="3000" b="1" dirty="0"/>
          </a:p>
        </p:txBody>
      </p:sp>
      <p:sp>
        <p:nvSpPr>
          <p:cNvPr id="3" name="Slide Number Placeholder 2"/>
          <p:cNvSpPr>
            <a:spLocks noGrp="1"/>
          </p:cNvSpPr>
          <p:nvPr>
            <p:ph type="sldNum" sz="quarter" idx="12"/>
          </p:nvPr>
        </p:nvSpPr>
        <p:spPr/>
        <p:txBody>
          <a:bodyPr>
            <a:normAutofit/>
          </a:bodyPr>
          <a:lstStyle/>
          <a:p>
            <a:endParaRPr lang="en-US" dirty="0"/>
          </a:p>
        </p:txBody>
      </p:sp>
      <p:sp>
        <p:nvSpPr>
          <p:cNvPr id="4" name="Rectangle 3">
            <a:extLst>
              <a:ext uri="{FF2B5EF4-FFF2-40B4-BE49-F238E27FC236}">
                <a16:creationId xmlns:a16="http://schemas.microsoft.com/office/drawing/2014/main" id="{85C6FDEC-5142-4586-B190-1B2F0895762E}"/>
              </a:ext>
            </a:extLst>
          </p:cNvPr>
          <p:cNvSpPr/>
          <p:nvPr/>
        </p:nvSpPr>
        <p:spPr>
          <a:xfrm>
            <a:off x="325657" y="1193340"/>
            <a:ext cx="8492686" cy="4801314"/>
          </a:xfrm>
          <a:prstGeom prst="rect">
            <a:avLst/>
          </a:prstGeom>
        </p:spPr>
        <p:txBody>
          <a:bodyPr wrap="square">
            <a:spAutoFit/>
          </a:bodyPr>
          <a:lstStyle/>
          <a:p>
            <a:pPr algn="just"/>
            <a:r>
              <a:rPr lang="sr-Latn-RS" sz="1700" b="1" dirty="0"/>
              <a:t>BUDŽET </a:t>
            </a:r>
            <a:r>
              <a:rPr lang="sr-Latn-RS" sz="1700" dirty="0"/>
              <a:t>opštine je pravni dokument koji utvrđuje plan prihoda i primanja i rashoda i izdataka opštine za budžetsku, odnosno kalendarsku godinu.</a:t>
            </a:r>
          </a:p>
          <a:p>
            <a:pPr algn="just"/>
            <a:endParaRPr lang="sr-Latn-RS" sz="1700" dirty="0"/>
          </a:p>
          <a:p>
            <a:pPr algn="just"/>
            <a:r>
              <a:rPr lang="sr-Latn-RS" sz="1700" dirty="0"/>
              <a:t>To znači da ovaj dokument predstavlja predviđanje koliko će se novca od građana i privrede u toku jedne godine prikupiti i na koji način će se taj novac trošiti.</a:t>
            </a:r>
          </a:p>
          <a:p>
            <a:pPr algn="just"/>
            <a:endParaRPr lang="sr-Latn-RS" sz="1700" dirty="0"/>
          </a:p>
          <a:p>
            <a:pPr algn="just"/>
            <a:r>
              <a:rPr lang="sr-Latn-RS" sz="1700" dirty="0"/>
              <a:t>Iz opštinskog budžeta se tokom godine plaćaju sve obaveze lokalne samouprave. Isto tako u budžet se slivaju prihodi iz kojih se podmiruju te obaveze. </a:t>
            </a:r>
          </a:p>
          <a:p>
            <a:pPr algn="just"/>
            <a:endParaRPr lang="sr-Latn-RS" sz="1700" dirty="0"/>
          </a:p>
          <a:p>
            <a:pPr algn="just"/>
            <a:r>
              <a:rPr lang="sr-Latn-RS" sz="1700" dirty="0"/>
              <a:t>Predsednik opštine i lokalna uprava sprovode opštinsku politiku, a glavna poluga te politike i razvoja je upravo budžet opštine.</a:t>
            </a:r>
          </a:p>
          <a:p>
            <a:pPr algn="just"/>
            <a:endParaRPr lang="sr-Latn-RS" sz="1700" dirty="0"/>
          </a:p>
          <a:p>
            <a:pPr algn="just"/>
            <a:r>
              <a:rPr lang="sr-Latn-RS" sz="1700" dirty="0"/>
              <a:t>Prilikom definisanja ovog, za Opštinu</a:t>
            </a:r>
            <a:r>
              <a:rPr lang="en-US" sz="1700" dirty="0"/>
              <a:t> </a:t>
            </a:r>
            <a:r>
              <a:rPr lang="en-US" sz="1700" dirty="0" err="1"/>
              <a:t>Sjenica</a:t>
            </a:r>
            <a:r>
              <a:rPr lang="sr-Latn-RS" sz="1700" dirty="0"/>
              <a:t> najvažnijeg dokumenta, rukovodi se zakonskim okvirom i propisima, strateškim prioritetima razvoja i drugim elementima.</a:t>
            </a:r>
          </a:p>
          <a:p>
            <a:pPr algn="just"/>
            <a:endParaRPr lang="sr-Latn-RS" sz="1700" dirty="0"/>
          </a:p>
          <a:p>
            <a:pPr algn="just"/>
            <a:r>
              <a:rPr lang="sr-Latn-RS" sz="1700" dirty="0"/>
              <a:t>Realnost je takva da postoje velike razlike između želja i mogućnosti, tako da kreiranje budžeta podrazumeva utvrđivanje prioriteta i pravljenje kompromisa.</a:t>
            </a:r>
            <a:endParaRPr lang="en-US" sz="1700" dirty="0"/>
          </a:p>
        </p:txBody>
      </p:sp>
    </p:spTree>
    <p:extLst>
      <p:ext uri="{BB962C8B-B14F-4D97-AF65-F5344CB8AC3E}">
        <p14:creationId xmlns:p14="http://schemas.microsoft.com/office/powerpoint/2010/main" val="264144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20" y="148079"/>
            <a:ext cx="8229600" cy="1060243"/>
          </a:xfrm>
          <a:ln>
            <a:solidFill>
              <a:schemeClr val="bg2">
                <a:lumMod val="60000"/>
                <a:lumOff val="40000"/>
              </a:schemeClr>
            </a:solidFill>
          </a:ln>
        </p:spPr>
        <p:txBody>
          <a:bodyPr>
            <a:normAutofit/>
          </a:bodyPr>
          <a:lstStyle/>
          <a:p>
            <a:r>
              <a:rPr lang="sr-Latn-RS" sz="3000" b="1" dirty="0"/>
              <a:t>Ko sve može da učestvuje u izradi budžeta?</a:t>
            </a:r>
            <a:endParaRPr lang="en-US" sz="3000" b="1" dirty="0"/>
          </a:p>
        </p:txBody>
      </p:sp>
      <p:sp>
        <p:nvSpPr>
          <p:cNvPr id="4" name="Slide Number Placeholder 3"/>
          <p:cNvSpPr>
            <a:spLocks noGrp="1"/>
          </p:cNvSpPr>
          <p:nvPr>
            <p:ph type="sldNum" sz="quarter" idx="12"/>
          </p:nvPr>
        </p:nvSpPr>
        <p:spPr/>
        <p:txBody>
          <a:bodyPr>
            <a:normAutofit/>
          </a:bodyPr>
          <a:lstStyle/>
          <a:p>
            <a:endParaRPr lang="en-US" dirty="0"/>
          </a:p>
        </p:txBody>
      </p:sp>
      <p:graphicFrame>
        <p:nvGraphicFramePr>
          <p:cNvPr id="5" name="Diagram 4"/>
          <p:cNvGraphicFramePr/>
          <p:nvPr>
            <p:extLst>
              <p:ext uri="{D42A27DB-BD31-4B8C-83A1-F6EECF244321}">
                <p14:modId xmlns:p14="http://schemas.microsoft.com/office/powerpoint/2010/main" val="3863474367"/>
              </p:ext>
            </p:extLst>
          </p:nvPr>
        </p:nvGraphicFramePr>
        <p:xfrm>
          <a:off x="1259632" y="1484784"/>
          <a:ext cx="6537920" cy="454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38" y="490104"/>
            <a:ext cx="8229600" cy="850106"/>
          </a:xfrm>
        </p:spPr>
        <p:txBody>
          <a:bodyPr>
            <a:normAutofit/>
          </a:bodyPr>
          <a:lstStyle/>
          <a:p>
            <a:r>
              <a:rPr lang="sr-Latn-RS" sz="3000" b="1" dirty="0"/>
              <a:t>Na osnovu čega se donosi budžet</a:t>
            </a:r>
            <a:r>
              <a:rPr lang="en-US" sz="3000" b="1" dirty="0"/>
              <a:t>?</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7</a:t>
            </a:fld>
            <a:endParaRPr lang="en-US"/>
          </a:p>
        </p:txBody>
      </p:sp>
      <p:graphicFrame>
        <p:nvGraphicFramePr>
          <p:cNvPr id="5" name="Diagram 4">
            <a:extLst>
              <a:ext uri="{FF2B5EF4-FFF2-40B4-BE49-F238E27FC236}">
                <a16:creationId xmlns:a16="http://schemas.microsoft.com/office/drawing/2014/main" id="{5829A5F7-38F2-320D-AE60-57BB67D6B2B0}"/>
              </a:ext>
            </a:extLst>
          </p:cNvPr>
          <p:cNvGraphicFramePr/>
          <p:nvPr>
            <p:extLst>
              <p:ext uri="{D42A27DB-BD31-4B8C-83A1-F6EECF244321}">
                <p14:modId xmlns:p14="http://schemas.microsoft.com/office/powerpoint/2010/main" val="122496122"/>
              </p:ext>
            </p:extLst>
          </p:nvPr>
        </p:nvGraphicFramePr>
        <p:xfrm>
          <a:off x="539552" y="1700808"/>
          <a:ext cx="7749480" cy="452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DC93-D5AD-48B0-BB79-531CB4017395}"/>
              </a:ext>
            </a:extLst>
          </p:cNvPr>
          <p:cNvSpPr>
            <a:spLocks noGrp="1"/>
          </p:cNvSpPr>
          <p:nvPr>
            <p:ph type="title"/>
          </p:nvPr>
        </p:nvSpPr>
        <p:spPr>
          <a:xfrm>
            <a:off x="457200" y="274638"/>
            <a:ext cx="8229600" cy="727180"/>
          </a:xfrm>
        </p:spPr>
        <p:txBody>
          <a:bodyPr>
            <a:normAutofit/>
          </a:bodyPr>
          <a:lstStyle/>
          <a:p>
            <a:r>
              <a:rPr lang="sr-Latn-RS" sz="2800" b="1" dirty="0"/>
              <a:t>Kako se puni opštinska kasa</a:t>
            </a:r>
            <a:r>
              <a:rPr lang="x-none" sz="2800" b="1" dirty="0"/>
              <a:t>?</a:t>
            </a:r>
          </a:p>
        </p:txBody>
      </p:sp>
      <p:sp useBgFill="1">
        <p:nvSpPr>
          <p:cNvPr id="3" name="Content Placeholder 2">
            <a:extLst>
              <a:ext uri="{FF2B5EF4-FFF2-40B4-BE49-F238E27FC236}">
                <a16:creationId xmlns:a16="http://schemas.microsoft.com/office/drawing/2014/main" id="{ECDE529B-766F-4481-821E-386F21BF3AC4}"/>
              </a:ext>
            </a:extLst>
          </p:cNvPr>
          <p:cNvSpPr>
            <a:spLocks noGrp="1"/>
          </p:cNvSpPr>
          <p:nvPr>
            <p:ph sz="quarter" idx="1"/>
          </p:nvPr>
        </p:nvSpPr>
        <p:spPr>
          <a:xfrm>
            <a:off x="571472" y="1001818"/>
            <a:ext cx="8286808" cy="5570454"/>
          </a:xfrm>
        </p:spPr>
        <p:txBody>
          <a:bodyPr>
            <a:normAutofit/>
          </a:bodyPr>
          <a:lstStyle/>
          <a:p>
            <a:pPr algn="just"/>
            <a:r>
              <a:rPr lang="sr-Latn-RS" sz="1700" dirty="0"/>
              <a:t>Ukupni planirani javni prihodi i primanja opštine Sjenica za 2023. godinu iznose</a:t>
            </a:r>
            <a:endParaRPr lang="x-none" sz="1600" dirty="0"/>
          </a:p>
          <a:p>
            <a:pPr algn="just"/>
            <a:endParaRPr lang="en-GB" sz="1600" dirty="0"/>
          </a:p>
          <a:p>
            <a:pPr algn="just"/>
            <a:endParaRPr lang="en-GB" sz="1600" dirty="0"/>
          </a:p>
          <a:p>
            <a:pPr algn="just"/>
            <a:endParaRPr lang="en-GB" sz="1600" dirty="0"/>
          </a:p>
          <a:p>
            <a:pPr algn="just"/>
            <a:endParaRPr lang="x-none" sz="1600" dirty="0"/>
          </a:p>
          <a:p>
            <a:pPr algn="just"/>
            <a:endParaRPr lang="en-GB" sz="1600" dirty="0"/>
          </a:p>
          <a:p>
            <a:pPr marL="0" indent="0" algn="just">
              <a:buNone/>
            </a:pPr>
            <a:r>
              <a:rPr lang="sr-Latn-RS" sz="1800" dirty="0"/>
              <a:t>Nacrtom odluke o budžetu opštine  Sjenica  za 2023. godinu planirana su sredstva iz budžeta opštine u iznosu od 942.757.249,00 sredstva iz sopstvenih izvora u iznosu od 145.760.986 dinara i ostalih izvora </a:t>
            </a:r>
            <a:r>
              <a:rPr lang="sr-Latn-RS" sz="1600" dirty="0"/>
              <a:t>129.931.280 dinara</a:t>
            </a:r>
            <a:endParaRPr lang="x-none" sz="1700" dirty="0"/>
          </a:p>
        </p:txBody>
      </p:sp>
      <p:sp>
        <p:nvSpPr>
          <p:cNvPr id="4" name="Slide Number Placeholder 3">
            <a:extLst>
              <a:ext uri="{FF2B5EF4-FFF2-40B4-BE49-F238E27FC236}">
                <a16:creationId xmlns:a16="http://schemas.microsoft.com/office/drawing/2014/main" id="{186E5D0E-B6F3-4167-8B33-0D307B0B28BD}"/>
              </a:ext>
            </a:extLst>
          </p:cNvPr>
          <p:cNvSpPr>
            <a:spLocks noGrp="1"/>
          </p:cNvSpPr>
          <p:nvPr>
            <p:ph type="sldNum" sz="quarter" idx="15"/>
          </p:nvPr>
        </p:nvSpPr>
        <p:spPr/>
        <p:txBody>
          <a:bodyPr>
            <a:normAutofit/>
          </a:bodyPr>
          <a:lstStyle/>
          <a:p>
            <a:fld id="{B6F15528-21DE-4FAA-801E-634DDDAF4B2B}" type="slidenum">
              <a:rPr lang="en-US" smtClean="0"/>
              <a:pPr/>
              <a:t>8</a:t>
            </a:fld>
            <a:endParaRPr lang="en-US"/>
          </a:p>
        </p:txBody>
      </p:sp>
      <p:graphicFrame>
        <p:nvGraphicFramePr>
          <p:cNvPr id="6" name="Diagram 5"/>
          <p:cNvGraphicFramePr/>
          <p:nvPr>
            <p:extLst>
              <p:ext uri="{D42A27DB-BD31-4B8C-83A1-F6EECF244321}">
                <p14:modId xmlns:p14="http://schemas.microsoft.com/office/powerpoint/2010/main" val="1232351641"/>
              </p:ext>
            </p:extLst>
          </p:nvPr>
        </p:nvGraphicFramePr>
        <p:xfrm>
          <a:off x="683568" y="4452264"/>
          <a:ext cx="7704856" cy="175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quals 6">
            <a:extLst>
              <a:ext uri="{FF2B5EF4-FFF2-40B4-BE49-F238E27FC236}">
                <a16:creationId xmlns:a16="http://schemas.microsoft.com/office/drawing/2014/main" id="{CDB27E42-2A8D-4DD4-9160-578F8DDA6D84}"/>
              </a:ext>
            </a:extLst>
          </p:cNvPr>
          <p:cNvSpPr/>
          <p:nvPr/>
        </p:nvSpPr>
        <p:spPr>
          <a:xfrm>
            <a:off x="2609633" y="1735247"/>
            <a:ext cx="1047312" cy="9786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166762BC-F4C2-481D-B9D2-3C8B403BB8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7584" y="1476780"/>
            <a:ext cx="1633564" cy="1752751"/>
          </a:xfrm>
          <a:prstGeom prst="rect">
            <a:avLst/>
          </a:prstGeom>
        </p:spPr>
      </p:pic>
      <p:sp>
        <p:nvSpPr>
          <p:cNvPr id="14" name="TextBox 13">
            <a:extLst>
              <a:ext uri="{FF2B5EF4-FFF2-40B4-BE49-F238E27FC236}">
                <a16:creationId xmlns:a16="http://schemas.microsoft.com/office/drawing/2014/main" id="{9F752DEC-C823-4E33-9B74-2DB6D4AFC9BB}"/>
              </a:ext>
            </a:extLst>
          </p:cNvPr>
          <p:cNvSpPr txBox="1"/>
          <p:nvPr/>
        </p:nvSpPr>
        <p:spPr>
          <a:xfrm>
            <a:off x="3878844" y="1839830"/>
            <a:ext cx="4979436" cy="1200329"/>
          </a:xfrm>
          <a:prstGeom prst="rect">
            <a:avLst/>
          </a:prstGeom>
          <a:noFill/>
        </p:spPr>
        <p:txBody>
          <a:bodyPr wrap="square" rtlCol="0">
            <a:spAutoFit/>
          </a:bodyPr>
          <a:lstStyle/>
          <a:p>
            <a:r>
              <a:rPr lang="sr-Latn-RS" sz="3600" b="1" dirty="0"/>
              <a:t>1.088.515.235,00 dinara</a:t>
            </a:r>
            <a:endParaRPr lang="en-US" sz="3600" b="1" dirty="0"/>
          </a:p>
        </p:txBody>
      </p:sp>
    </p:spTree>
    <p:extLst>
      <p:ext uri="{BB962C8B-B14F-4D97-AF65-F5344CB8AC3E}">
        <p14:creationId xmlns:p14="http://schemas.microsoft.com/office/powerpoint/2010/main" val="17044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778098"/>
          </a:xfrm>
        </p:spPr>
        <p:txBody>
          <a:bodyPr>
            <a:normAutofit/>
          </a:bodyPr>
          <a:lstStyle/>
          <a:p>
            <a:r>
              <a:rPr lang="sr-Latn-RS" sz="3100" b="1" dirty="0"/>
              <a:t>Šta su prihodi i primanja budžeta?</a:t>
            </a:r>
            <a:endParaRPr lang="en-US" sz="2200" b="1" dirty="0"/>
          </a:p>
        </p:txBody>
      </p:sp>
      <p:sp>
        <p:nvSpPr>
          <p:cNvPr id="4" name="Slide Number Placeholder 3"/>
          <p:cNvSpPr>
            <a:spLocks noGrp="1"/>
          </p:cNvSpPr>
          <p:nvPr>
            <p:ph type="sldNum" sz="quarter" idx="15"/>
          </p:nvPr>
        </p:nvSpPr>
        <p:spPr/>
        <p:txBody>
          <a:bodyPr>
            <a:normAutofit/>
          </a:bodyPr>
          <a:lstStyle/>
          <a:p>
            <a:fld id="{B6F15528-21DE-4FAA-801E-634DDDAF4B2B}" type="slidenum">
              <a:rPr lang="en-US" smtClean="0"/>
              <a:pPr/>
              <a:t>9</a:t>
            </a:fld>
            <a:endParaRPr lang="en-US"/>
          </a:p>
        </p:txBody>
      </p:sp>
      <p:graphicFrame>
        <p:nvGraphicFramePr>
          <p:cNvPr id="8" name="Content Placeholder 5">
            <a:extLst>
              <a:ext uri="{FF2B5EF4-FFF2-40B4-BE49-F238E27FC236}">
                <a16:creationId xmlns:a16="http://schemas.microsoft.com/office/drawing/2014/main" id="{488890CE-CC52-8A96-545A-14FC5212ACA7}"/>
              </a:ext>
            </a:extLst>
          </p:cNvPr>
          <p:cNvGraphicFramePr>
            <a:graphicFrameLocks noGrp="1"/>
          </p:cNvGraphicFramePr>
          <p:nvPr>
            <p:ph sz="quarter" idx="1"/>
            <p:extLst>
              <p:ext uri="{D42A27DB-BD31-4B8C-83A1-F6EECF244321}">
                <p14:modId xmlns:p14="http://schemas.microsoft.com/office/powerpoint/2010/main" val="2125367445"/>
              </p:ext>
            </p:extLst>
          </p:nvPr>
        </p:nvGraphicFramePr>
        <p:xfrm>
          <a:off x="467544" y="1196752"/>
          <a:ext cx="7467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2.3|2.3|2.2|2.3|2.3|2.6|2.3|2.3|2.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4944</TotalTime>
  <Words>1898</Words>
  <Application>Microsoft Office PowerPoint</Application>
  <PresentationFormat>On-screen Show (4:3)</PresentationFormat>
  <Paragraphs>342</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Schoolbook</vt:lpstr>
      <vt:lpstr>Times New Roman</vt:lpstr>
      <vt:lpstr>Wingdings</vt:lpstr>
      <vt:lpstr>Wingdings 2</vt:lpstr>
      <vt:lpstr>Custom Design</vt:lpstr>
      <vt:lpstr>Oriel</vt:lpstr>
      <vt:lpstr>OPŠTINA SJENICA</vt:lpstr>
      <vt:lpstr>PowerPoint Presentation</vt:lpstr>
      <vt:lpstr>PowerPoint Presentation</vt:lpstr>
      <vt:lpstr>Ko se finansira iz budžeta?</vt:lpstr>
      <vt:lpstr>Kako nastaje budžet opštine?</vt:lpstr>
      <vt:lpstr>Ko sve može da učestvuje u izradi budžeta?</vt:lpstr>
      <vt:lpstr>Na osnovu čega se donosi budžet?</vt:lpstr>
      <vt:lpstr>Kako se puni opštinska kasa?</vt:lpstr>
      <vt:lpstr>Šta su prihodi i primanja budžeta?</vt:lpstr>
      <vt:lpstr>Struktura planiranih prihoda i primanja za 2023 godiinu</vt:lpstr>
      <vt:lpstr>Struktura planiranih prihoda i primanja za 2023 godinu</vt:lpstr>
      <vt:lpstr>Na šta se troše javna sredstva?</vt:lpstr>
      <vt:lpstr>Šta su rashodi i izdaci budžeta?</vt:lpstr>
      <vt:lpstr>Strukutra planiranih rashoda i izdataka za 2023 godinu? </vt:lpstr>
      <vt:lpstr>Struktura planiranih izdataka i rashda za 2023 godinu</vt:lpstr>
      <vt:lpstr>Rashodi budžeta po programima</vt:lpstr>
      <vt:lpstr>Rashodi budžeta raspoređeni po budžetskim korsinicima</vt:lpstr>
      <vt:lpstr>Rashodi prema korisnicima subvencija i dotoacija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КОВИН</dc:title>
  <dc:creator>stojkovici</dc:creator>
  <cp:lastModifiedBy>Anida Mujovic</cp:lastModifiedBy>
  <cp:revision>577</cp:revision>
  <cp:lastPrinted>2018-02-22T11:26:02Z</cp:lastPrinted>
  <dcterms:created xsi:type="dcterms:W3CDTF">2006-08-16T00:00:00Z</dcterms:created>
  <dcterms:modified xsi:type="dcterms:W3CDTF">2023-12-11T12:13:13Z</dcterms:modified>
</cp:coreProperties>
</file>